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20"/>
  </p:notesMasterIdLst>
  <p:handoutMasterIdLst>
    <p:handoutMasterId r:id="rId21"/>
  </p:handoutMasterIdLst>
  <p:sldIdLst>
    <p:sldId id="271" r:id="rId2"/>
    <p:sldId id="537" r:id="rId3"/>
    <p:sldId id="688" r:id="rId4"/>
    <p:sldId id="611" r:id="rId5"/>
    <p:sldId id="580" r:id="rId6"/>
    <p:sldId id="696" r:id="rId7"/>
    <p:sldId id="701" r:id="rId8"/>
    <p:sldId id="693" r:id="rId9"/>
    <p:sldId id="695" r:id="rId10"/>
    <p:sldId id="697" r:id="rId11"/>
    <p:sldId id="702" r:id="rId12"/>
    <p:sldId id="699" r:id="rId13"/>
    <p:sldId id="700" r:id="rId14"/>
    <p:sldId id="703" r:id="rId15"/>
    <p:sldId id="690" r:id="rId16"/>
    <p:sldId id="694" r:id="rId17"/>
    <p:sldId id="689" r:id="rId18"/>
    <p:sldId id="538" r:id="rId19"/>
  </p:sldIdLst>
  <p:sldSz cx="9144000" cy="6858000" type="screen4x3"/>
  <p:notesSz cx="7315200" cy="96012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CC00"/>
    <a:srgbClr val="FF0000"/>
    <a:srgbClr val="FF9900"/>
    <a:srgbClr val="FFCC00"/>
    <a:srgbClr val="009999"/>
    <a:srgbClr val="0066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0" autoAdjust="0"/>
    <p:restoredTop sz="94799" autoAdjust="0"/>
  </p:normalViewPr>
  <p:slideViewPr>
    <p:cSldViewPr>
      <p:cViewPr varScale="1">
        <p:scale>
          <a:sx n="106" d="100"/>
          <a:sy n="106" d="100"/>
        </p:scale>
        <p:origin x="-15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5655" tIns="47825" rIns="95655" bIns="47825" numCol="1" anchor="t" anchorCtr="0" compatLnSpc="1">
            <a:prstTxWarp prst="textNoShape">
              <a:avLst/>
            </a:prstTxWarp>
          </a:bodyPr>
          <a:lstStyle>
            <a:lvl1pPr defTabSz="921936">
              <a:defRPr sz="1200">
                <a:latin typeface="Arial" pitchFamily="34" charset="0"/>
              </a:defRPr>
            </a:lvl1pPr>
          </a:lstStyle>
          <a:p>
            <a:pPr>
              <a:defRPr/>
            </a:pPr>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95655" tIns="47825" rIns="95655" bIns="47825" numCol="1" anchor="t" anchorCtr="0" compatLnSpc="1">
            <a:prstTxWarp prst="textNoShape">
              <a:avLst/>
            </a:prstTxWarp>
          </a:bodyPr>
          <a:lstStyle>
            <a:lvl1pPr algn="r" defTabSz="921936">
              <a:defRPr sz="1200">
                <a:latin typeface="Arial" pitchFamily="34" charset="0"/>
              </a:defRPr>
            </a:lvl1pPr>
          </a:lstStyle>
          <a:p>
            <a:pPr>
              <a:defRPr/>
            </a:pPr>
            <a:fld id="{E7C0BCF0-D016-45FB-89D0-7F427EB9630B}" type="datetimeFigureOut">
              <a:rPr lang="en-US"/>
              <a:pPr>
                <a:defRPr/>
              </a:pPr>
              <a:t>6/11/2014</a:t>
            </a:fld>
            <a:endParaRPr lang="en-US" dirty="0"/>
          </a:p>
        </p:txBody>
      </p:sp>
      <p:sp>
        <p:nvSpPr>
          <p:cNvPr id="4" name="Footer Placeholder 3"/>
          <p:cNvSpPr>
            <a:spLocks noGrp="1"/>
          </p:cNvSpPr>
          <p:nvPr>
            <p:ph type="ftr" sz="quarter" idx="2"/>
          </p:nvPr>
        </p:nvSpPr>
        <p:spPr bwMode="auto">
          <a:xfrm>
            <a:off x="0" y="9118600"/>
            <a:ext cx="3170238" cy="481013"/>
          </a:xfrm>
          <a:prstGeom prst="rect">
            <a:avLst/>
          </a:prstGeom>
          <a:noFill/>
          <a:ln w="9525">
            <a:noFill/>
            <a:miter lim="800000"/>
            <a:headEnd/>
            <a:tailEnd/>
          </a:ln>
        </p:spPr>
        <p:txBody>
          <a:bodyPr vert="horz" wrap="square" lIns="95655" tIns="47825" rIns="95655" bIns="47825" numCol="1" anchor="b" anchorCtr="0" compatLnSpc="1">
            <a:prstTxWarp prst="textNoShape">
              <a:avLst/>
            </a:prstTxWarp>
          </a:bodyPr>
          <a:lstStyle>
            <a:lvl1pPr defTabSz="921936">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5655" tIns="47825" rIns="95655" bIns="47825" numCol="1" anchor="b" anchorCtr="0" compatLnSpc="1">
            <a:prstTxWarp prst="textNoShape">
              <a:avLst/>
            </a:prstTxWarp>
          </a:bodyPr>
          <a:lstStyle>
            <a:lvl1pPr algn="r" defTabSz="921936">
              <a:defRPr sz="1200">
                <a:latin typeface="Arial" pitchFamily="34" charset="0"/>
              </a:defRPr>
            </a:lvl1pPr>
          </a:lstStyle>
          <a:p>
            <a:pPr>
              <a:defRPr/>
            </a:pPr>
            <a:fld id="{467C8A5D-9430-473E-A72D-5DE034DB0D9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2160" tIns="46081" rIns="92160" bIns="46081" numCol="1" anchor="t" anchorCtr="0" compatLnSpc="1">
            <a:prstTxWarp prst="textNoShape">
              <a:avLst/>
            </a:prstTxWarp>
          </a:bodyPr>
          <a:lstStyle>
            <a:lvl1pPr defTabSz="921936">
              <a:defRPr sz="1200">
                <a:latin typeface="Arial" pitchFamily="34" charset="0"/>
              </a:defRPr>
            </a:lvl1pPr>
          </a:lstStyle>
          <a:p>
            <a:pPr>
              <a:defRPr/>
            </a:pPr>
            <a:endParaRPr lang="en-US"/>
          </a:p>
        </p:txBody>
      </p:sp>
      <p:sp>
        <p:nvSpPr>
          <p:cNvPr id="983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2160" tIns="46081" rIns="92160" bIns="46081" numCol="1" anchor="t" anchorCtr="0" compatLnSpc="1">
            <a:prstTxWarp prst="textNoShape">
              <a:avLst/>
            </a:prstTxWarp>
          </a:bodyPr>
          <a:lstStyle>
            <a:lvl1pPr algn="r" defTabSz="921936">
              <a:defRPr sz="1200">
                <a:latin typeface="Arial" pitchFamily="34"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2160" tIns="46081" rIns="92160" bIns="460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2160" tIns="46081" rIns="92160" bIns="46081" numCol="1" anchor="b" anchorCtr="0" compatLnSpc="1">
            <a:prstTxWarp prst="textNoShape">
              <a:avLst/>
            </a:prstTxWarp>
          </a:bodyPr>
          <a:lstStyle>
            <a:lvl1pPr defTabSz="921936">
              <a:defRPr sz="1200">
                <a:latin typeface="Arial" pitchFamily="34" charset="0"/>
              </a:defRPr>
            </a:lvl1pPr>
          </a:lstStyle>
          <a:p>
            <a:pPr>
              <a:defRPr/>
            </a:pPr>
            <a:endParaRPr lang="en-US"/>
          </a:p>
        </p:txBody>
      </p:sp>
      <p:sp>
        <p:nvSpPr>
          <p:cNvPr id="983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2160" tIns="46081" rIns="92160" bIns="46081" numCol="1" anchor="b" anchorCtr="0" compatLnSpc="1">
            <a:prstTxWarp prst="textNoShape">
              <a:avLst/>
            </a:prstTxWarp>
          </a:bodyPr>
          <a:lstStyle>
            <a:lvl1pPr algn="r" defTabSz="921936">
              <a:defRPr sz="1200">
                <a:latin typeface="Arial" pitchFamily="34" charset="0"/>
              </a:defRPr>
            </a:lvl1pPr>
          </a:lstStyle>
          <a:p>
            <a:pPr>
              <a:defRPr/>
            </a:pPr>
            <a:fld id="{D249E875-CDCA-43F3-B3EB-2DB300BA8C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p:spPr>
        <p:txBody>
          <a:bodyPr/>
          <a:lstStyle/>
          <a:p>
            <a:endParaRPr lang="en-US" smtClean="0"/>
          </a:p>
        </p:txBody>
      </p:sp>
      <p:sp>
        <p:nvSpPr>
          <p:cNvPr id="12291" name="Slide Number Placeholder 3"/>
          <p:cNvSpPr>
            <a:spLocks noGrp="1"/>
          </p:cNvSpPr>
          <p:nvPr>
            <p:ph type="sldNum" sz="quarter" idx="5"/>
          </p:nvPr>
        </p:nvSpPr>
        <p:spPr>
          <a:noFill/>
        </p:spPr>
        <p:txBody>
          <a:bodyPr/>
          <a:lstStyle/>
          <a:p>
            <a:pPr defTabSz="920750"/>
            <a:fld id="{5C8BF51D-3D1A-46F6-87A5-4BEFE466BA94}" type="slidenum">
              <a:rPr lang="en-US" smtClean="0">
                <a:latin typeface="Arial" charset="0"/>
              </a:rPr>
              <a:pPr defTabSz="920750"/>
              <a:t>2</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7"/>
          <p:cNvSpPr>
            <a:spLocks noGrp="1" noChangeArrowheads="1"/>
          </p:cNvSpPr>
          <p:nvPr>
            <p:ph type="sldNum" sz="quarter" idx="5"/>
          </p:nvPr>
        </p:nvSpPr>
        <p:spPr>
          <a:noFill/>
        </p:spPr>
        <p:txBody>
          <a:bodyPr/>
          <a:lstStyle/>
          <a:p>
            <a:pPr defTabSz="920750"/>
            <a:fld id="{8755D1B5-14FC-473C-B116-A4057EF21A6A}" type="slidenum">
              <a:rPr lang="en-US" smtClean="0">
                <a:solidFill>
                  <a:srgbClr val="000000"/>
                </a:solidFill>
                <a:latin typeface="Arial" charset="0"/>
                <a:cs typeface="Arial" charset="0"/>
              </a:rPr>
              <a:pPr defTabSz="920750"/>
              <a:t>3</a:t>
            </a:fld>
            <a:endParaRPr lang="en-US" smtClean="0">
              <a:solidFill>
                <a:srgbClr val="000000"/>
              </a:solidFill>
              <a:latin typeface="Arial" charset="0"/>
              <a:cs typeface="Arial" charset="0"/>
            </a:endParaRPr>
          </a:p>
        </p:txBody>
      </p:sp>
      <p:sp>
        <p:nvSpPr>
          <p:cNvPr id="1433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3135" tIns="46568" rIns="93135" bIns="46568" anchor="b"/>
          <a:lstStyle/>
          <a:p>
            <a:pPr algn="r" defTabSz="930275"/>
            <a:fld id="{BC3BCCDD-14D6-441C-A99D-7C65E2689462}" type="slidenum">
              <a:rPr lang="en-US" sz="1400">
                <a:solidFill>
                  <a:srgbClr val="000000"/>
                </a:solidFill>
                <a:ea typeface="ＭＳ Ｐゴシック"/>
                <a:cs typeface="ＭＳ Ｐゴシック"/>
              </a:rPr>
              <a:pPr algn="r" defTabSz="930275"/>
              <a:t>3</a:t>
            </a:fld>
            <a:endParaRPr lang="en-US" sz="1400">
              <a:solidFill>
                <a:srgbClr val="000000"/>
              </a:solidFill>
              <a:ea typeface="ＭＳ Ｐゴシック"/>
              <a:cs typeface="ＭＳ Ｐゴシック"/>
            </a:endParaRPr>
          </a:p>
        </p:txBody>
      </p:sp>
      <p:sp>
        <p:nvSpPr>
          <p:cNvPr id="14339" name="Rectangle 2"/>
          <p:cNvSpPr>
            <a:spLocks noGrp="1" noRot="1" noChangeAspect="1" noChangeArrowheads="1" noTextEdit="1"/>
          </p:cNvSpPr>
          <p:nvPr>
            <p:ph type="sldImg"/>
          </p:nvPr>
        </p:nvSpPr>
        <p:spPr>
          <a:xfrm>
            <a:off x="1247775" y="698500"/>
            <a:ext cx="4872038" cy="3654425"/>
          </a:xfrm>
          <a:ln/>
        </p:spPr>
      </p:sp>
      <p:sp>
        <p:nvSpPr>
          <p:cNvPr id="14340" name="Rectangle 3"/>
          <p:cNvSpPr>
            <a:spLocks noGrp="1" noChangeArrowheads="1"/>
          </p:cNvSpPr>
          <p:nvPr>
            <p:ph type="body" idx="1"/>
          </p:nvPr>
        </p:nvSpPr>
        <p:spPr>
          <a:xfrm>
            <a:off x="938213" y="4589463"/>
            <a:ext cx="5392737" cy="4273550"/>
          </a:xfrm>
          <a:noFill/>
          <a:ln/>
        </p:spPr>
        <p:txBody>
          <a:bodyPr lIns="93135" tIns="46568" rIns="93135" bIns="46568"/>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PT_transition_2013_c.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0" name="Rectangle 2"/>
          <p:cNvSpPr>
            <a:spLocks noGrp="1" noChangeArrowheads="1"/>
          </p:cNvSpPr>
          <p:nvPr>
            <p:ph type="ctrTitle"/>
          </p:nvPr>
        </p:nvSpPr>
        <p:spPr>
          <a:xfrm>
            <a:off x="0" y="3124199"/>
            <a:ext cx="9144000" cy="1676401"/>
          </a:xfrm>
        </p:spPr>
        <p:txBody>
          <a:bodyPr/>
          <a:lstStyle>
            <a:lvl1pPr algn="ctr">
              <a:defRPr sz="3600">
                <a:solidFill>
                  <a:schemeClr val="bg1"/>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0" y="4800600"/>
            <a:ext cx="9144000" cy="1371600"/>
          </a:xfrm>
        </p:spPr>
        <p:txBody>
          <a:bodyPr/>
          <a:lstStyle>
            <a:lvl1pPr algn="ctr">
              <a:defRPr sz="2800">
                <a:solidFill>
                  <a:schemeClr val="bg1"/>
                </a:solidFill>
              </a:defRPr>
            </a:lvl1pPr>
          </a:lstStyle>
          <a:p>
            <a:r>
              <a:rPr lang="en-US" smtClean="0"/>
              <a:t>Click to edit Master subtitle style</a:t>
            </a:r>
            <a:endParaRPr lang="en-US" dirty="0"/>
          </a:p>
        </p:txBody>
      </p:sp>
      <p:sp>
        <p:nvSpPr>
          <p:cNvPr id="5" name="Date Placeholder 4"/>
          <p:cNvSpPr>
            <a:spLocks noGrp="1" noChangeArrowheads="1"/>
          </p:cNvSpPr>
          <p:nvPr>
            <p:ph type="dt" sz="half" idx="10"/>
          </p:nvPr>
        </p:nvSpPr>
        <p:spPr bwMode="auto">
          <a:xfrm>
            <a:off x="7002463" y="6477000"/>
            <a:ext cx="21336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r>
              <a:rPr lang="en-US"/>
              <a:t>2014</a:t>
            </a:r>
          </a:p>
        </p:txBody>
      </p:sp>
      <p:sp>
        <p:nvSpPr>
          <p:cNvPr id="6" name="Footer Placeholder 5"/>
          <p:cNvSpPr>
            <a:spLocks noGrp="1" noChangeArrowheads="1"/>
          </p:cNvSpPr>
          <p:nvPr>
            <p:ph type="ftr" sz="quarter" idx="11"/>
          </p:nvPr>
        </p:nvSpPr>
        <p:spPr bwMode="auto">
          <a:xfrm>
            <a:off x="0" y="6432550"/>
            <a:ext cx="3048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buSzPct val="80000"/>
              <a:defRPr sz="700">
                <a:latin typeface="+mn-lt"/>
              </a:defRPr>
            </a:lvl1pPr>
          </a:lstStyle>
          <a:p>
            <a:pPr>
              <a:defRPr/>
            </a:pPr>
            <a:r>
              <a:rPr lang="en-US"/>
              <a:t>©2014 Automated Financial Systems, Inc.   </a:t>
            </a:r>
          </a:p>
          <a:p>
            <a:pPr>
              <a:defRPr/>
            </a:pPr>
            <a:r>
              <a:rPr lang="en-US"/>
              <a:t>All Rights Reserved.  Confidential &amp; Proprietary.</a:t>
            </a:r>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0"/>
            <a:ext cx="8004175"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500" y="912813"/>
            <a:ext cx="4419600" cy="556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5500" y="912813"/>
            <a:ext cx="4419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5500" y="3770313"/>
            <a:ext cx="4419600" cy="270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0"/>
            <a:ext cx="8004175"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500" y="912813"/>
            <a:ext cx="4419600" cy="5564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912813"/>
            <a:ext cx="4419600" cy="556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PPT_inside_bottom1"/>
          <p:cNvPicPr>
            <a:picLocks noChangeAspect="1" noChangeArrowheads="1"/>
          </p:cNvPicPr>
          <p:nvPr/>
        </p:nvPicPr>
        <p:blipFill>
          <a:blip r:embed="rId8" cstate="print"/>
          <a:srcRect/>
          <a:stretch>
            <a:fillRect/>
          </a:stretch>
        </p:blipFill>
        <p:spPr bwMode="auto">
          <a:xfrm>
            <a:off x="0" y="6477000"/>
            <a:ext cx="9144000" cy="381000"/>
          </a:xfrm>
          <a:prstGeom prst="rect">
            <a:avLst/>
          </a:prstGeom>
          <a:noFill/>
          <a:ln w="9525">
            <a:noFill/>
            <a:miter lim="800000"/>
            <a:headEnd/>
            <a:tailEnd/>
          </a:ln>
        </p:spPr>
      </p:pic>
      <p:pic>
        <p:nvPicPr>
          <p:cNvPr id="1027" name="Picture 32" descr="PPT_inside_top"/>
          <p:cNvPicPr>
            <a:picLocks noChangeAspect="1" noChangeArrowheads="1"/>
          </p:cNvPicPr>
          <p:nvPr/>
        </p:nvPicPr>
        <p:blipFill>
          <a:blip r:embed="rId9" cstate="print"/>
          <a:srcRect/>
          <a:stretch>
            <a:fillRect/>
          </a:stretch>
        </p:blipFill>
        <p:spPr bwMode="auto">
          <a:xfrm>
            <a:off x="0" y="0"/>
            <a:ext cx="9144000" cy="1050925"/>
          </a:xfrm>
          <a:prstGeom prst="rect">
            <a:avLst/>
          </a:prstGeom>
          <a:noFill/>
          <a:ln w="9525">
            <a:noFill/>
            <a:miter lim="800000"/>
            <a:headEnd/>
            <a:tailEnd/>
          </a:ln>
        </p:spPr>
      </p:pic>
      <p:sp>
        <p:nvSpPr>
          <p:cNvPr id="1031" name="Text Box 7"/>
          <p:cNvSpPr txBox="1">
            <a:spLocks noChangeArrowheads="1"/>
          </p:cNvSpPr>
          <p:nvPr/>
        </p:nvSpPr>
        <p:spPr bwMode="auto">
          <a:xfrm>
            <a:off x="0" y="6705600"/>
            <a:ext cx="3429000" cy="168275"/>
          </a:xfrm>
          <a:prstGeom prst="rect">
            <a:avLst/>
          </a:prstGeom>
          <a:noFill/>
          <a:ln w="9525">
            <a:noFill/>
            <a:miter lim="800000"/>
            <a:headEnd/>
            <a:tailEnd/>
          </a:ln>
          <a:effectLst/>
        </p:spPr>
        <p:txBody>
          <a:bodyPr>
            <a:spAutoFit/>
          </a:bodyPr>
          <a:lstStyle/>
          <a:p>
            <a:pPr eaLnBrk="0" hangingPunct="0">
              <a:buSzPct val="80000"/>
              <a:buFontTx/>
              <a:buChar char="©"/>
              <a:defRPr/>
            </a:pPr>
            <a:r>
              <a:rPr lang="en-US" sz="500" dirty="0">
                <a:latin typeface="Calibri" pitchFamily="34" charset="0"/>
              </a:rPr>
              <a:t>2014 Automated Financial Systems, Inc.  All Rights Reserved. Confidential &amp; Proprietary.</a:t>
            </a:r>
          </a:p>
        </p:txBody>
      </p:sp>
      <p:sp>
        <p:nvSpPr>
          <p:cNvPr id="1029" name="Rectangle 8"/>
          <p:cNvSpPr>
            <a:spLocks noGrp="1" noChangeArrowheads="1"/>
          </p:cNvSpPr>
          <p:nvPr>
            <p:ph type="body" idx="1"/>
          </p:nvPr>
        </p:nvSpPr>
        <p:spPr bwMode="auto">
          <a:xfrm>
            <a:off x="63500" y="912813"/>
            <a:ext cx="8991600" cy="5564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9"/>
          <p:cNvSpPr>
            <a:spLocks noGrp="1" noChangeArrowheads="1"/>
          </p:cNvSpPr>
          <p:nvPr>
            <p:ph type="title"/>
          </p:nvPr>
        </p:nvSpPr>
        <p:spPr bwMode="auto">
          <a:xfrm>
            <a:off x="63500" y="0"/>
            <a:ext cx="8004175" cy="781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Text Box 10"/>
          <p:cNvSpPr txBox="1">
            <a:spLocks noChangeArrowheads="1"/>
          </p:cNvSpPr>
          <p:nvPr/>
        </p:nvSpPr>
        <p:spPr bwMode="auto">
          <a:xfrm>
            <a:off x="8807450" y="6594475"/>
            <a:ext cx="336550" cy="244475"/>
          </a:xfrm>
          <a:prstGeom prst="rect">
            <a:avLst/>
          </a:prstGeom>
          <a:noFill/>
          <a:ln w="19050" algn="ctr">
            <a:noFill/>
            <a:miter lim="800000"/>
            <a:headEnd/>
            <a:tailEnd/>
          </a:ln>
          <a:effectLst/>
        </p:spPr>
        <p:txBody>
          <a:bodyPr wrap="none">
            <a:spAutoFit/>
          </a:bodyPr>
          <a:lstStyle/>
          <a:p>
            <a:pPr algn="r">
              <a:defRPr/>
            </a:pPr>
            <a:fld id="{8C22D865-74E7-44A0-B94D-3FCD198882BD}" type="slidenum">
              <a:rPr lang="en-US" sz="1000" b="1">
                <a:latin typeface="Calibri" pitchFamily="34" charset="0"/>
              </a:rPr>
              <a:pPr algn="r">
                <a:defRPr/>
              </a:pPr>
              <a:t>‹#›</a:t>
            </a:fld>
            <a:endParaRPr lang="en-US" sz="1000" b="1" dirty="0">
              <a:latin typeface="Calibri" pitchFamily="34" charset="0"/>
            </a:endParaRPr>
          </a:p>
        </p:txBody>
      </p:sp>
      <p:sp>
        <p:nvSpPr>
          <p:cNvPr id="1043" name="Text Box 19"/>
          <p:cNvSpPr txBox="1">
            <a:spLocks noChangeArrowheads="1"/>
          </p:cNvSpPr>
          <p:nvPr/>
        </p:nvSpPr>
        <p:spPr bwMode="auto">
          <a:xfrm>
            <a:off x="7938" y="6532563"/>
            <a:ext cx="1377950" cy="244475"/>
          </a:xfrm>
          <a:prstGeom prst="rect">
            <a:avLst/>
          </a:prstGeom>
          <a:noFill/>
          <a:ln w="19050" algn="ctr">
            <a:noFill/>
            <a:miter lim="800000"/>
            <a:headEnd/>
            <a:tailEnd/>
          </a:ln>
          <a:effectLst/>
        </p:spPr>
        <p:txBody>
          <a:bodyPr>
            <a:spAutoFit/>
          </a:bodyPr>
          <a:lstStyle/>
          <a:p>
            <a:pPr>
              <a:defRPr/>
            </a:pPr>
            <a:r>
              <a:rPr lang="en-US" sz="1000" dirty="0">
                <a:latin typeface="Calibri" pitchFamily="34" charset="0"/>
              </a:rPr>
              <a:t>March 27, 2014</a:t>
            </a:r>
          </a:p>
        </p:txBody>
      </p:sp>
      <p:sp>
        <p:nvSpPr>
          <p:cNvPr id="1050" name="Text Box 26"/>
          <p:cNvSpPr txBox="1">
            <a:spLocks noChangeArrowheads="1"/>
          </p:cNvSpPr>
          <p:nvPr/>
        </p:nvSpPr>
        <p:spPr bwMode="auto">
          <a:xfrm>
            <a:off x="3308350" y="6556375"/>
            <a:ext cx="2514600" cy="276225"/>
          </a:xfrm>
          <a:prstGeom prst="rect">
            <a:avLst/>
          </a:prstGeom>
          <a:noFill/>
          <a:ln w="9525">
            <a:noFill/>
            <a:miter lim="800000"/>
            <a:headEnd/>
            <a:tailEnd/>
          </a:ln>
          <a:effectLst/>
        </p:spPr>
        <p:txBody>
          <a:bodyPr>
            <a:spAutoFit/>
          </a:bodyPr>
          <a:lstStyle/>
          <a:p>
            <a:pPr algn="ctr">
              <a:spcBef>
                <a:spcPct val="50000"/>
              </a:spcBef>
              <a:defRPr/>
            </a:pPr>
            <a:r>
              <a:rPr lang="en-US" sz="1200" b="1" i="1" dirty="0">
                <a:solidFill>
                  <a:srgbClr val="003366"/>
                </a:solidFill>
                <a:latin typeface="+mn-lt"/>
              </a:rPr>
              <a:t>Achieving Success through Execution</a:t>
            </a:r>
          </a:p>
        </p:txBody>
      </p:sp>
    </p:spTree>
  </p:cSld>
  <p:clrMap bg1="lt1" tx1="dk1" bg2="lt2" tx2="dk2" accent1="accent1" accent2="accent2" accent3="accent3" accent4="accent4" accent5="accent5" accent6="accent6" hlink="hlink" folHlink="folHlink"/>
  <p:sldLayoutIdLst>
    <p:sldLayoutId id="2147483881" r:id="rId1"/>
    <p:sldLayoutId id="2147483880" r:id="rId2"/>
    <p:sldLayoutId id="2147483882" r:id="rId3"/>
    <p:sldLayoutId id="2147483879" r:id="rId4"/>
    <p:sldLayoutId id="2147483878" r:id="rId5"/>
    <p:sldLayoutId id="2147483877" r:id="rId6"/>
  </p:sldLayoutIdLst>
  <p:txStyles>
    <p:titleStyle>
      <a:lvl1pPr algn="l" rtl="0" eaLnBrk="0" fontAlgn="base" hangingPunct="0">
        <a:lnSpc>
          <a:spcPct val="80000"/>
        </a:lnSpc>
        <a:spcBef>
          <a:spcPct val="0"/>
        </a:spcBef>
        <a:spcAft>
          <a:spcPct val="0"/>
        </a:spcAft>
        <a:defRPr sz="2400">
          <a:solidFill>
            <a:srgbClr val="003366"/>
          </a:solidFill>
          <a:latin typeface="+mj-lt"/>
          <a:ea typeface="+mj-ea"/>
          <a:cs typeface="+mj-cs"/>
        </a:defRPr>
      </a:lvl1pPr>
      <a:lvl2pPr algn="l" rtl="0" eaLnBrk="0" fontAlgn="base" hangingPunct="0">
        <a:lnSpc>
          <a:spcPct val="80000"/>
        </a:lnSpc>
        <a:spcBef>
          <a:spcPct val="0"/>
        </a:spcBef>
        <a:spcAft>
          <a:spcPct val="0"/>
        </a:spcAft>
        <a:defRPr sz="2400">
          <a:solidFill>
            <a:srgbClr val="003366"/>
          </a:solidFill>
          <a:latin typeface="Bookman Old Style" pitchFamily="18" charset="0"/>
        </a:defRPr>
      </a:lvl2pPr>
      <a:lvl3pPr algn="l" rtl="0" eaLnBrk="0" fontAlgn="base" hangingPunct="0">
        <a:lnSpc>
          <a:spcPct val="80000"/>
        </a:lnSpc>
        <a:spcBef>
          <a:spcPct val="0"/>
        </a:spcBef>
        <a:spcAft>
          <a:spcPct val="0"/>
        </a:spcAft>
        <a:defRPr sz="2400">
          <a:solidFill>
            <a:srgbClr val="003366"/>
          </a:solidFill>
          <a:latin typeface="Bookman Old Style" pitchFamily="18" charset="0"/>
        </a:defRPr>
      </a:lvl3pPr>
      <a:lvl4pPr algn="l" rtl="0" eaLnBrk="0" fontAlgn="base" hangingPunct="0">
        <a:lnSpc>
          <a:spcPct val="80000"/>
        </a:lnSpc>
        <a:spcBef>
          <a:spcPct val="0"/>
        </a:spcBef>
        <a:spcAft>
          <a:spcPct val="0"/>
        </a:spcAft>
        <a:defRPr sz="2400">
          <a:solidFill>
            <a:srgbClr val="003366"/>
          </a:solidFill>
          <a:latin typeface="Bookman Old Style" pitchFamily="18" charset="0"/>
        </a:defRPr>
      </a:lvl4pPr>
      <a:lvl5pPr algn="l" rtl="0" eaLnBrk="0" fontAlgn="base" hangingPunct="0">
        <a:lnSpc>
          <a:spcPct val="80000"/>
        </a:lnSpc>
        <a:spcBef>
          <a:spcPct val="0"/>
        </a:spcBef>
        <a:spcAft>
          <a:spcPct val="0"/>
        </a:spcAft>
        <a:defRPr sz="2400">
          <a:solidFill>
            <a:srgbClr val="003366"/>
          </a:solidFill>
          <a:latin typeface="Bookman Old Style" pitchFamily="18" charset="0"/>
        </a:defRPr>
      </a:lvl5pPr>
      <a:lvl6pPr marL="457200" algn="l" rtl="0" eaLnBrk="1" fontAlgn="base" hangingPunct="1">
        <a:lnSpc>
          <a:spcPct val="80000"/>
        </a:lnSpc>
        <a:spcBef>
          <a:spcPct val="0"/>
        </a:spcBef>
        <a:spcAft>
          <a:spcPct val="0"/>
        </a:spcAft>
        <a:defRPr sz="2400">
          <a:solidFill>
            <a:srgbClr val="003366"/>
          </a:solidFill>
          <a:latin typeface="Bookman Old Style" pitchFamily="18" charset="0"/>
        </a:defRPr>
      </a:lvl6pPr>
      <a:lvl7pPr marL="914400" algn="l" rtl="0" eaLnBrk="1" fontAlgn="base" hangingPunct="1">
        <a:lnSpc>
          <a:spcPct val="80000"/>
        </a:lnSpc>
        <a:spcBef>
          <a:spcPct val="0"/>
        </a:spcBef>
        <a:spcAft>
          <a:spcPct val="0"/>
        </a:spcAft>
        <a:defRPr sz="2400">
          <a:solidFill>
            <a:srgbClr val="003366"/>
          </a:solidFill>
          <a:latin typeface="Bookman Old Style" pitchFamily="18" charset="0"/>
        </a:defRPr>
      </a:lvl7pPr>
      <a:lvl8pPr marL="1371600" algn="l" rtl="0" eaLnBrk="1" fontAlgn="base" hangingPunct="1">
        <a:lnSpc>
          <a:spcPct val="80000"/>
        </a:lnSpc>
        <a:spcBef>
          <a:spcPct val="0"/>
        </a:spcBef>
        <a:spcAft>
          <a:spcPct val="0"/>
        </a:spcAft>
        <a:defRPr sz="2400">
          <a:solidFill>
            <a:srgbClr val="003366"/>
          </a:solidFill>
          <a:latin typeface="Bookman Old Style" pitchFamily="18" charset="0"/>
        </a:defRPr>
      </a:lvl8pPr>
      <a:lvl9pPr marL="1828800" algn="l" rtl="0" eaLnBrk="1" fontAlgn="base" hangingPunct="1">
        <a:lnSpc>
          <a:spcPct val="80000"/>
        </a:lnSpc>
        <a:spcBef>
          <a:spcPct val="0"/>
        </a:spcBef>
        <a:spcAft>
          <a:spcPct val="0"/>
        </a:spcAft>
        <a:defRPr sz="2400">
          <a:solidFill>
            <a:srgbClr val="003366"/>
          </a:solidFill>
          <a:latin typeface="Bookman Old Style" pitchFamily="18" charset="0"/>
        </a:defRPr>
      </a:lvl9pPr>
    </p:titleStyle>
    <p:bodyStyle>
      <a:lvl1pPr marL="342900" indent="-342900" algn="l" rtl="0" eaLnBrk="0" fontAlgn="base" hangingPunct="0">
        <a:spcBef>
          <a:spcPct val="0"/>
        </a:spcBef>
        <a:spcAft>
          <a:spcPct val="0"/>
        </a:spcAft>
        <a:defRPr sz="2000">
          <a:solidFill>
            <a:schemeClr val="tx1"/>
          </a:solidFill>
          <a:latin typeface="+mn-lt"/>
          <a:ea typeface="+mn-ea"/>
          <a:cs typeface="+mn-cs"/>
        </a:defRPr>
      </a:lvl1pPr>
      <a:lvl2pPr marL="457200" indent="-228600" algn="l" rtl="0" eaLnBrk="0" fontAlgn="base" hangingPunct="0">
        <a:spcBef>
          <a:spcPct val="0"/>
        </a:spcBef>
        <a:spcAft>
          <a:spcPct val="0"/>
        </a:spcAft>
        <a:buClr>
          <a:srgbClr val="003366"/>
        </a:buClr>
        <a:buSzPct val="100000"/>
        <a:buFont typeface="Wingdings" pitchFamily="2" charset="2"/>
        <a:buChar char="§"/>
        <a:defRPr>
          <a:solidFill>
            <a:schemeClr val="tx1"/>
          </a:solidFill>
          <a:latin typeface="+mn-lt"/>
        </a:defRPr>
      </a:lvl2pPr>
      <a:lvl3pPr marL="744538" indent="-168275" algn="l" rtl="0" eaLnBrk="0" fontAlgn="base" hangingPunct="0">
        <a:spcBef>
          <a:spcPct val="0"/>
        </a:spcBef>
        <a:spcAft>
          <a:spcPct val="0"/>
        </a:spcAft>
        <a:buClr>
          <a:srgbClr val="003366"/>
        </a:buClr>
        <a:buSzPct val="100000"/>
        <a:buFont typeface="Wingdings" pitchFamily="2" charset="2"/>
        <a:buChar char="§"/>
        <a:defRPr sz="1600" i="1">
          <a:solidFill>
            <a:schemeClr val="tx1"/>
          </a:solidFill>
          <a:latin typeface="+mn-lt"/>
        </a:defRPr>
      </a:lvl3pPr>
      <a:lvl4pPr marL="1033463" indent="-177800" algn="l" rtl="0" eaLnBrk="0" fontAlgn="base" hangingPunct="0">
        <a:spcBef>
          <a:spcPct val="0"/>
        </a:spcBef>
        <a:spcAft>
          <a:spcPct val="0"/>
        </a:spcAft>
        <a:buClr>
          <a:srgbClr val="003366"/>
        </a:buClr>
        <a:buSzPct val="100000"/>
        <a:buFont typeface="Wingdings" pitchFamily="2" charset="2"/>
        <a:buChar char="§"/>
        <a:defRPr sz="1400">
          <a:solidFill>
            <a:schemeClr val="tx1"/>
          </a:solidFill>
          <a:latin typeface="+mn-lt"/>
        </a:defRPr>
      </a:lvl4pPr>
      <a:lvl5pPr marL="1371600" indent="-169863" algn="l" rtl="0" eaLnBrk="0" fontAlgn="base" hangingPunct="0">
        <a:spcBef>
          <a:spcPct val="0"/>
        </a:spcBef>
        <a:spcAft>
          <a:spcPct val="0"/>
        </a:spcAft>
        <a:buClr>
          <a:srgbClr val="003366"/>
        </a:buClr>
        <a:buSzPct val="100000"/>
        <a:buFont typeface="Wingdings" pitchFamily="2" charset="2"/>
        <a:buChar char="§"/>
        <a:defRPr sz="1200" i="1">
          <a:solidFill>
            <a:schemeClr val="tx1"/>
          </a:solidFill>
          <a:latin typeface="+mn-lt"/>
        </a:defRPr>
      </a:lvl5pPr>
      <a:lvl6pPr marL="1828800" indent="-169863" algn="l" rtl="0" eaLnBrk="1" fontAlgn="base" hangingPunct="1">
        <a:spcBef>
          <a:spcPct val="0"/>
        </a:spcBef>
        <a:spcAft>
          <a:spcPct val="0"/>
        </a:spcAft>
        <a:buClr>
          <a:srgbClr val="003366"/>
        </a:buClr>
        <a:buSzPct val="80000"/>
        <a:buFont typeface="Wingdings" pitchFamily="2" charset="2"/>
        <a:buBlip>
          <a:blip r:embed="rId10"/>
        </a:buBlip>
        <a:defRPr sz="1200" i="1">
          <a:solidFill>
            <a:schemeClr val="tx1"/>
          </a:solidFill>
          <a:latin typeface="+mn-lt"/>
        </a:defRPr>
      </a:lvl6pPr>
      <a:lvl7pPr marL="2286000" indent="-169863" algn="l" rtl="0" eaLnBrk="1" fontAlgn="base" hangingPunct="1">
        <a:spcBef>
          <a:spcPct val="0"/>
        </a:spcBef>
        <a:spcAft>
          <a:spcPct val="0"/>
        </a:spcAft>
        <a:buClr>
          <a:srgbClr val="003366"/>
        </a:buClr>
        <a:buSzPct val="80000"/>
        <a:buFont typeface="Wingdings" pitchFamily="2" charset="2"/>
        <a:buBlip>
          <a:blip r:embed="rId10"/>
        </a:buBlip>
        <a:defRPr sz="1200" i="1">
          <a:solidFill>
            <a:schemeClr val="tx1"/>
          </a:solidFill>
          <a:latin typeface="+mn-lt"/>
        </a:defRPr>
      </a:lvl7pPr>
      <a:lvl8pPr marL="2743200" indent="-169863" algn="l" rtl="0" eaLnBrk="1" fontAlgn="base" hangingPunct="1">
        <a:spcBef>
          <a:spcPct val="0"/>
        </a:spcBef>
        <a:spcAft>
          <a:spcPct val="0"/>
        </a:spcAft>
        <a:buClr>
          <a:srgbClr val="003366"/>
        </a:buClr>
        <a:buSzPct val="80000"/>
        <a:buFont typeface="Wingdings" pitchFamily="2" charset="2"/>
        <a:buBlip>
          <a:blip r:embed="rId10"/>
        </a:buBlip>
        <a:defRPr sz="1200" i="1">
          <a:solidFill>
            <a:schemeClr val="tx1"/>
          </a:solidFill>
          <a:latin typeface="+mn-lt"/>
        </a:defRPr>
      </a:lvl8pPr>
      <a:lvl9pPr marL="3200400" indent="-169863" algn="l" rtl="0" eaLnBrk="1" fontAlgn="base" hangingPunct="1">
        <a:spcBef>
          <a:spcPct val="0"/>
        </a:spcBef>
        <a:spcAft>
          <a:spcPct val="0"/>
        </a:spcAft>
        <a:buClr>
          <a:srgbClr val="003366"/>
        </a:buClr>
        <a:buSzPct val="80000"/>
        <a:buFont typeface="Wingdings" pitchFamily="2" charset="2"/>
        <a:buBlip>
          <a:blip r:embed="rId10"/>
        </a:buBlip>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rnoga@afsvision.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jpeg"/><Relationship Id="rId39" Type="http://schemas.openxmlformats.org/officeDocument/2006/relationships/image" Target="../media/image42.jpeg"/><Relationship Id="rId3" Type="http://schemas.openxmlformats.org/officeDocument/2006/relationships/image" Target="../media/image6.jpe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jpeg"/><Relationship Id="rId2" Type="http://schemas.openxmlformats.org/officeDocument/2006/relationships/notesSlide" Target="../notesSlides/notesSlide2.xml"/><Relationship Id="rId16" Type="http://schemas.openxmlformats.org/officeDocument/2006/relationships/image" Target="../media/image19.jpeg"/><Relationship Id="rId20" Type="http://schemas.openxmlformats.org/officeDocument/2006/relationships/image" Target="../media/image23.png"/><Relationship Id="rId29" Type="http://schemas.openxmlformats.org/officeDocument/2006/relationships/image" Target="../media/image32.jpeg"/><Relationship Id="rId41"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jpeg"/><Relationship Id="rId40" Type="http://schemas.openxmlformats.org/officeDocument/2006/relationships/image" Target="../media/image43.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jpe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jpeg"/><Relationship Id="rId43"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9.wmf"/><Relationship Id="rId4" Type="http://schemas.openxmlformats.org/officeDocument/2006/relationships/image" Target="../media/image4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9" descr="PPT_2013_c.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2" name="Rectangle 7"/>
          <p:cNvSpPr>
            <a:spLocks noChangeArrowheads="1"/>
          </p:cNvSpPr>
          <p:nvPr/>
        </p:nvSpPr>
        <p:spPr bwMode="auto">
          <a:xfrm>
            <a:off x="533400" y="6461125"/>
            <a:ext cx="8610600" cy="365125"/>
          </a:xfrm>
          <a:prstGeom prst="rect">
            <a:avLst/>
          </a:prstGeom>
          <a:noFill/>
          <a:ln w="12700">
            <a:noFill/>
            <a:miter lim="800000"/>
            <a:headEnd/>
            <a:tailEnd/>
          </a:ln>
        </p:spPr>
        <p:txBody>
          <a:bodyPr lIns="90488" tIns="44450" rIns="90488" bIns="44450">
            <a:spAutoFit/>
          </a:bodyPr>
          <a:lstStyle/>
          <a:p>
            <a:r>
              <a:rPr lang="en-US" sz="600">
                <a:latin typeface="Calibri" pitchFamily="34" charset="0"/>
              </a:rPr>
              <a:t>©2014 Automated Financial Systems, Inc.  All Rights Reserved. AFS and all  AFS product trademarks are registered trademarks of Automated Financial Systems, Inc. The content of this document represents confidential and proprietary information of AFS. This information may not be disclosed to any third party, other than the direct addressee and its employees, agents, and representatives. The infringement of this prohibition may violate AFS proprietary and trade secret rights with resulting irreparable damage to AFS. Your cooperation is requested and appreciated.  Thank you for your help in this matter. AFS 123 Summit Drive, Exton, Pennsylvania 19341. Telephone (610) 524-9300 Fax (610) 524-7977</a:t>
            </a:r>
            <a:endParaRPr lang="en-US">
              <a:latin typeface="Calibri" pitchFamily="34" charset="0"/>
            </a:endParaRPr>
          </a:p>
        </p:txBody>
      </p:sp>
      <p:sp>
        <p:nvSpPr>
          <p:cNvPr id="10243" name="Rectangle 6"/>
          <p:cNvSpPr>
            <a:spLocks noChangeArrowheads="1"/>
          </p:cNvSpPr>
          <p:nvPr/>
        </p:nvSpPr>
        <p:spPr bwMode="auto">
          <a:xfrm>
            <a:off x="2414588" y="5235575"/>
            <a:ext cx="4291012" cy="396875"/>
          </a:xfrm>
          <a:prstGeom prst="rect">
            <a:avLst/>
          </a:prstGeom>
          <a:noFill/>
          <a:ln w="9525">
            <a:noFill/>
            <a:miter lim="800000"/>
            <a:headEnd/>
            <a:tailEnd/>
          </a:ln>
        </p:spPr>
        <p:txBody>
          <a:bodyPr lIns="0" rIns="0">
            <a:spAutoFit/>
          </a:bodyPr>
          <a:lstStyle/>
          <a:p>
            <a:pPr algn="ctr" eaLnBrk="0" hangingPunct="0"/>
            <a:r>
              <a:rPr lang="en-US" sz="2000" dirty="0" err="1" smtClean="0">
                <a:solidFill>
                  <a:schemeClr val="bg1"/>
                </a:solidFill>
                <a:latin typeface="Calibri" pitchFamily="34" charset="0"/>
              </a:rPr>
              <a:t>PhilaSUG</a:t>
            </a:r>
            <a:r>
              <a:rPr lang="en-US" sz="2000" dirty="0" smtClean="0">
                <a:solidFill>
                  <a:schemeClr val="bg1"/>
                </a:solidFill>
                <a:latin typeface="Calibri" pitchFamily="34" charset="0"/>
              </a:rPr>
              <a:t> Spring Meeting June </a:t>
            </a:r>
            <a:r>
              <a:rPr lang="en-US" sz="2000" dirty="0">
                <a:solidFill>
                  <a:schemeClr val="bg1"/>
                </a:solidFill>
                <a:latin typeface="Calibri" pitchFamily="34" charset="0"/>
              </a:rPr>
              <a:t>12, 2014</a:t>
            </a:r>
          </a:p>
        </p:txBody>
      </p:sp>
      <p:sp>
        <p:nvSpPr>
          <p:cNvPr id="5125" name="Rectangle 7"/>
          <p:cNvSpPr>
            <a:spLocks noChangeArrowheads="1"/>
          </p:cNvSpPr>
          <p:nvPr/>
        </p:nvSpPr>
        <p:spPr bwMode="auto">
          <a:xfrm>
            <a:off x="-152400" y="4046538"/>
            <a:ext cx="9296400" cy="990600"/>
          </a:xfrm>
          <a:prstGeom prst="rect">
            <a:avLst/>
          </a:prstGeom>
          <a:noFill/>
          <a:ln w="9525">
            <a:noFill/>
            <a:miter lim="800000"/>
            <a:headEnd/>
            <a:tailEnd/>
          </a:ln>
        </p:spPr>
        <p:txBody>
          <a:bodyPr/>
          <a:lstStyle/>
          <a:p>
            <a:pPr algn="ctr">
              <a:defRPr/>
            </a:pPr>
            <a:r>
              <a:rPr lang="en-US" sz="2800" b="1" dirty="0" smtClean="0">
                <a:solidFill>
                  <a:schemeClr val="bg1"/>
                </a:solidFill>
              </a:rPr>
              <a:t>Dealing with Variable Length Mainframe Files (EBCDIC) in an ASCII Environment</a:t>
            </a:r>
            <a:r>
              <a:rPr lang="en-US" sz="2800" dirty="0">
                <a:solidFill>
                  <a:schemeClr val="bg1"/>
                </a:solidFill>
                <a:latin typeface="+mj-lt"/>
              </a:rPr>
              <a:t/>
            </a:r>
            <a:br>
              <a:rPr lang="en-US" sz="2800" dirty="0">
                <a:solidFill>
                  <a:schemeClr val="bg1"/>
                </a:solidFill>
                <a:latin typeface="+mj-lt"/>
              </a:rPr>
            </a:br>
            <a:endParaRPr lang="en-US" sz="2800" dirty="0">
              <a:solidFill>
                <a:schemeClr val="bg1"/>
              </a:solidFill>
              <a:latin typeface="+mj-lt"/>
            </a:endParaRPr>
          </a:p>
        </p:txBody>
      </p:sp>
      <p:sp>
        <p:nvSpPr>
          <p:cNvPr id="10245" name="Rectangle 5"/>
          <p:cNvSpPr>
            <a:spLocks noGrp="1" noChangeArrowheads="1"/>
          </p:cNvSpPr>
          <p:nvPr>
            <p:ph type="ctrTitle"/>
          </p:nvPr>
        </p:nvSpPr>
        <p:spPr>
          <a:xfrm>
            <a:off x="-9525" y="2895600"/>
            <a:ext cx="9153525" cy="1277938"/>
          </a:xfrm>
        </p:spPr>
        <p:txBody>
          <a:bodyPr lIns="0" tIns="0" rIns="0" bIns="0"/>
          <a:lstStyle/>
          <a:p>
            <a:pPr eaLnBrk="1" hangingPunct="1">
              <a:lnSpc>
                <a:spcPct val="100000"/>
              </a:lnSpc>
            </a:pPr>
            <a:endParaRPr lang="en-US" sz="2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PKZIP - What works and what doesn’t work</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endParaRPr lang="en-US" dirty="0" smtClean="0"/>
          </a:p>
          <a:p>
            <a:pPr marL="457200" indent="-228600" eaLnBrk="1" hangingPunct="1">
              <a:buFont typeface="Arial" pitchFamily="34" charset="0"/>
              <a:buChar char="•"/>
            </a:pPr>
            <a:r>
              <a:rPr lang="en-US" dirty="0" smtClean="0"/>
              <a:t>There are limitations to PKZIP on the mainframe depending on what type of licenses your company has</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Some licenses only handle files up to a certain size i.e. 5G</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If you use PKZIP on the mainframe to compress your files before the FTP you will need an “</a:t>
            </a:r>
            <a:r>
              <a:rPr lang="en-US" dirty="0" err="1" smtClean="0"/>
              <a:t>UnZip</a:t>
            </a:r>
            <a:r>
              <a:rPr lang="en-US" dirty="0" smtClean="0"/>
              <a:t>” utility in your server environment that is compatible with PKZIP</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Not a requirement to use compression but will greatly reduce the download time; even including the zip and unzip time.</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FTP Thingy (Option) you need to know</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457200" indent="-228600" eaLnBrk="1" hangingPunct="1">
              <a:buFont typeface="Arial" pitchFamily="34" charset="0"/>
              <a:buChar char="•"/>
            </a:pPr>
            <a:r>
              <a:rPr lang="en-US" dirty="0" smtClean="0"/>
              <a:t>Important note: when you transfer the files around between your multiple environments you need to keep the "BIN" option on during the FTP process or the files would switch over to ASCII automatically.  We need these files in EBCDIC (thus bin)</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The default is EBCDIC to ASCII which will transform the target file into ASCII</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Though this ASCII file looks to be correct upon visual inspection, the packed fields will not transform correctly to be read correctly into your SAS program </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Most transmission folks are not aware of the above “bin” option to keep the file in EBCDIC when it downloads to the server</a:t>
            </a:r>
          </a:p>
          <a:p>
            <a:pPr marL="0" indent="0" algn="ctr" eaLnBrk="1" hangingPunct="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A Notepad View of EBCDIC (</a:t>
            </a:r>
            <a:r>
              <a:rPr lang="en-US" sz="2000" dirty="0" smtClean="0"/>
              <a:t>this is how it </a:t>
            </a:r>
            <a:r>
              <a:rPr lang="en-US" sz="2000" u="sng" dirty="0" smtClean="0"/>
              <a:t>should</a:t>
            </a:r>
            <a:r>
              <a:rPr lang="en-US" sz="2000" dirty="0" smtClean="0"/>
              <a:t> look)</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endParaRPr lang="en-US" dirty="0" smtClean="0"/>
          </a:p>
          <a:p>
            <a:pPr marL="0" indent="0" algn="ctr" eaLnBrk="1" hangingPunct="1"/>
            <a:endParaRPr lang="en-US" dirty="0" smtClean="0"/>
          </a:p>
        </p:txBody>
      </p:sp>
      <p:pic>
        <p:nvPicPr>
          <p:cNvPr id="29698" name="Picture 2"/>
          <p:cNvPicPr>
            <a:picLocks noChangeAspect="1" noChangeArrowheads="1"/>
          </p:cNvPicPr>
          <p:nvPr/>
        </p:nvPicPr>
        <p:blipFill>
          <a:blip r:embed="rId2" cstate="print"/>
          <a:srcRect/>
          <a:stretch>
            <a:fillRect/>
          </a:stretch>
        </p:blipFill>
        <p:spPr bwMode="auto">
          <a:xfrm>
            <a:off x="304800" y="1066800"/>
            <a:ext cx="8534400" cy="51694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A </a:t>
            </a:r>
            <a:r>
              <a:rPr lang="en-US" dirty="0" err="1" smtClean="0"/>
              <a:t>UltraEdit</a:t>
            </a:r>
            <a:r>
              <a:rPr lang="en-US" dirty="0" smtClean="0"/>
              <a:t> View of EBCDIC</a:t>
            </a:r>
            <a:r>
              <a:rPr lang="en-US" sz="2000" dirty="0" smtClean="0"/>
              <a:t> (this is how it </a:t>
            </a:r>
            <a:r>
              <a:rPr lang="en-US" sz="2000" u="sng" dirty="0" smtClean="0"/>
              <a:t>should</a:t>
            </a:r>
            <a:r>
              <a:rPr lang="en-US" sz="2000" dirty="0" smtClean="0"/>
              <a:t> look)</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endParaRPr lang="en-US" dirty="0" smtClean="0"/>
          </a:p>
          <a:p>
            <a:pPr marL="0" indent="0" algn="ctr" eaLnBrk="1" hangingPunct="1"/>
            <a:endParaRPr lang="en-US" dirty="0" smtClean="0"/>
          </a:p>
        </p:txBody>
      </p:sp>
      <p:pic>
        <p:nvPicPr>
          <p:cNvPr id="29699" name="Picture 3"/>
          <p:cNvPicPr>
            <a:picLocks noChangeAspect="1" noChangeArrowheads="1"/>
          </p:cNvPicPr>
          <p:nvPr/>
        </p:nvPicPr>
        <p:blipFill>
          <a:blip r:embed="rId2" cstate="print"/>
          <a:srcRect/>
          <a:stretch>
            <a:fillRect/>
          </a:stretch>
        </p:blipFill>
        <p:spPr bwMode="auto">
          <a:xfrm>
            <a:off x="304800" y="914400"/>
            <a:ext cx="8458200"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A </a:t>
            </a:r>
            <a:r>
              <a:rPr lang="en-US" dirty="0" err="1" smtClean="0"/>
              <a:t>UltraEdit</a:t>
            </a:r>
            <a:r>
              <a:rPr lang="en-US" dirty="0" smtClean="0"/>
              <a:t> View of ASCII</a:t>
            </a:r>
            <a:r>
              <a:rPr lang="en-US" sz="2000" dirty="0" smtClean="0"/>
              <a:t> (this is how it </a:t>
            </a:r>
            <a:r>
              <a:rPr lang="en-US" sz="2000" u="sng" dirty="0" smtClean="0"/>
              <a:t>should</a:t>
            </a:r>
            <a:r>
              <a:rPr lang="en-US" sz="2000" dirty="0" smtClean="0"/>
              <a:t> look)</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endParaRPr lang="en-US" dirty="0" smtClean="0"/>
          </a:p>
          <a:p>
            <a:pPr marL="0" indent="0" algn="ctr" eaLnBrk="1" hangingPunct="1"/>
            <a:endParaRPr lang="en-US" dirty="0" smtClean="0"/>
          </a:p>
        </p:txBody>
      </p:sp>
      <p:pic>
        <p:nvPicPr>
          <p:cNvPr id="29698" name="Picture 2"/>
          <p:cNvPicPr>
            <a:picLocks noChangeAspect="1" noChangeArrowheads="1"/>
          </p:cNvPicPr>
          <p:nvPr/>
        </p:nvPicPr>
        <p:blipFill>
          <a:blip r:embed="rId2" cstate="print"/>
          <a:srcRect/>
          <a:stretch>
            <a:fillRect/>
          </a:stretch>
        </p:blipFill>
        <p:spPr bwMode="auto">
          <a:xfrm>
            <a:off x="381000" y="1066800"/>
            <a:ext cx="8305800" cy="4953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SAS Input Statement Informats – S370 and EBCDIC</a:t>
            </a:r>
          </a:p>
        </p:txBody>
      </p:sp>
      <p:sp>
        <p:nvSpPr>
          <p:cNvPr id="3" name="Text Placeholder 2"/>
          <p:cNvSpPr>
            <a:spLocks noGrp="1"/>
          </p:cNvSpPr>
          <p:nvPr>
            <p:ph type="body" sz="half" idx="1"/>
          </p:nvPr>
        </p:nvSpPr>
        <p:spPr>
          <a:xfrm>
            <a:off x="63500" y="912813"/>
            <a:ext cx="8961438" cy="5564187"/>
          </a:xfrm>
        </p:spPr>
        <p:txBody>
          <a:bodyPr/>
          <a:lstStyle/>
          <a:p>
            <a:pPr marL="0" indent="0" eaLnBrk="1" hangingPunct="1"/>
            <a:r>
              <a:rPr lang="en-US" sz="1000" dirty="0" smtClean="0"/>
              <a:t>INPUT </a:t>
            </a:r>
          </a:p>
          <a:p>
            <a:pPr marL="0" indent="0" eaLnBrk="1" hangingPunct="1"/>
            <a:r>
              <a:rPr lang="en-US" sz="1000" dirty="0" smtClean="0"/>
              <a:t>            @  19  APPL_CODE    S370FZD1.0 	/* APPLICATION CODE	*/</a:t>
            </a:r>
          </a:p>
          <a:p>
            <a:pPr marL="0" indent="0" eaLnBrk="1" hangingPunct="1"/>
            <a:r>
              <a:rPr lang="en-US" sz="1000" dirty="0" smtClean="0"/>
              <a:t>            @  35  PROCTYP1      S370FZD2.0 	/* PROCESS TYPE 1	DBID=FC038,MC038  */</a:t>
            </a:r>
          </a:p>
          <a:p>
            <a:pPr marL="0" indent="0" eaLnBrk="1" hangingPunct="1"/>
            <a:r>
              <a:rPr lang="en-US" sz="1000" dirty="0" smtClean="0"/>
              <a:t>      	  @  35  TYP1DIGIT2    S370FZD1.0 	/* PROC TYP1 DIGIT 2      	*/            </a:t>
            </a:r>
          </a:p>
          <a:p>
            <a:pPr marL="0" indent="0" eaLnBrk="1" hangingPunct="1"/>
            <a:r>
              <a:rPr lang="en-US" sz="1000" dirty="0" smtClean="0"/>
              <a:t>            @  36  BOOKENTR     S370FZD1.0 	/* CBPRC1B                                	*/</a:t>
            </a:r>
          </a:p>
          <a:p>
            <a:pPr marL="0" indent="0" eaLnBrk="1" hangingPunct="1"/>
            <a:r>
              <a:rPr lang="en-US" sz="1000" dirty="0" smtClean="0"/>
              <a:t>            @  37  PROCTYP2      S370FZD2.0 	/* PROCESS TYPE 2                              */</a:t>
            </a:r>
          </a:p>
          <a:p>
            <a:pPr marL="0" indent="0" eaLnBrk="1" hangingPunct="1"/>
            <a:r>
              <a:rPr lang="en-US" sz="1000" dirty="0" smtClean="0"/>
              <a:t>  	  @  37  TYP2DIGIT1   S370FZD1.0 	/* PROC TYP2 DIGIT 1	  */</a:t>
            </a:r>
          </a:p>
          <a:p>
            <a:pPr marL="0" indent="0" eaLnBrk="1" hangingPunct="1"/>
            <a:r>
              <a:rPr lang="en-US" sz="1000" dirty="0" smtClean="0"/>
              <a:t>	  @  38  TYP2DIGIT2    S370FZD1.0 /* PROC TYP2 DIGIT 2	  */</a:t>
            </a:r>
          </a:p>
          <a:p>
            <a:pPr marL="0" indent="0" eaLnBrk="1" hangingPunct="1"/>
            <a:r>
              <a:rPr lang="en-US" sz="1000" dirty="0" smtClean="0"/>
              <a:t>            @  39  DELAVAIL      $EBCDIC1.0 	/* CBINCTN                   	DBID=FC039,MC039  */</a:t>
            </a:r>
          </a:p>
          <a:p>
            <a:pPr marL="0" indent="0" eaLnBrk="1" hangingPunct="1"/>
            <a:r>
              <a:rPr lang="en-US" sz="1000" dirty="0" smtClean="0"/>
              <a:t>            @  40  NAME            $EBCDIC15.0 	/* SHORT NAME                	DBID=FC040,MC040  */</a:t>
            </a:r>
          </a:p>
          <a:p>
            <a:pPr marL="0" indent="0" eaLnBrk="1" hangingPunct="1"/>
            <a:r>
              <a:rPr lang="en-US" sz="1000" dirty="0" smtClean="0"/>
              <a:t>            @  61  OBL_TYPE     S370FPD2.0 	/* OBLIGATION TYPE          	DBID=FC043,MC043  */</a:t>
            </a:r>
          </a:p>
          <a:p>
            <a:pPr marL="0" indent="0" eaLnBrk="1" hangingPunct="1"/>
            <a:r>
              <a:rPr lang="en-US" sz="1000" dirty="0" smtClean="0"/>
              <a:t>            @  63  EFFECTDX     S370FPD4.0 	/* EFFECTIVE DATE            	DBID=FC044,MC044  */</a:t>
            </a:r>
          </a:p>
          <a:p>
            <a:pPr marL="0" indent="0" eaLnBrk="1" hangingPunct="1"/>
            <a:r>
              <a:rPr lang="en-US" sz="1000" dirty="0" smtClean="0"/>
              <a:t>            @  67  POSTEDDX    S370FPD4.0 	/* POSTED DATE               	DBID=FC045,MC045  */</a:t>
            </a:r>
          </a:p>
          <a:p>
            <a:pPr marL="0" indent="0" eaLnBrk="1" hangingPunct="1"/>
            <a:r>
              <a:rPr lang="en-US" sz="1000" dirty="0" smtClean="0"/>
              <a:t>            @  71  LSTCHGDX     S370FPD4.0 	/* LAST CHANGE DATE          	DBID=FC046,MC046  */</a:t>
            </a:r>
          </a:p>
          <a:p>
            <a:pPr marL="0" indent="0" eaLnBrk="1" hangingPunct="1"/>
            <a:r>
              <a:rPr lang="en-US" sz="1000" dirty="0" smtClean="0"/>
              <a:t>            @  75  LSTACTDX      S370FPD4.0 	/* LAST ACTIVE DATE          	DBID=FC047,MC047  */</a:t>
            </a:r>
          </a:p>
          <a:p>
            <a:pPr marL="0" indent="0" eaLnBrk="1" hangingPunct="1"/>
            <a:r>
              <a:rPr lang="en-US" sz="1000" dirty="0" smtClean="0"/>
              <a:t>            @  79  LGLMATDX     S370FPD4.0 	/* LEGAL MATURITY DATE       	DBID=FC048,MC048  */</a:t>
            </a:r>
          </a:p>
          <a:p>
            <a:pPr marL="0" indent="0" eaLnBrk="1" hangingPunct="1"/>
            <a:r>
              <a:rPr lang="en-US" sz="1000" dirty="0" smtClean="0"/>
              <a:t>            @  83  ESTMATDX     S370FPD4.0 	/* ESTIMATED MATURE DATE     	DBID=FC049,MC049  */</a:t>
            </a:r>
          </a:p>
          <a:p>
            <a:pPr marL="0" indent="0" eaLnBrk="1" hangingPunct="1"/>
            <a:r>
              <a:rPr lang="en-US" sz="1000" dirty="0" smtClean="0"/>
              <a:t>            @  87  OUTDBTDX     S370FPD4.0 	/* DATE OUT OF DEBT          	DBID=FC050,MC050  */</a:t>
            </a:r>
          </a:p>
          <a:p>
            <a:pPr marL="0" indent="0" eaLnBrk="1" hangingPunct="1"/>
            <a:r>
              <a:rPr lang="en-US" sz="1000" dirty="0" smtClean="0"/>
              <a:t>            @  99  ORIGPRIN       S370FPD8.2 	/* ORIGINAL PRINCIPAL BAL    	DBID=FC060,MCO6O  */</a:t>
            </a:r>
          </a:p>
          <a:p>
            <a:pPr marL="0" indent="0" eaLnBrk="1" hangingPunct="1"/>
            <a:r>
              <a:rPr lang="en-US" sz="1000" dirty="0" smtClean="0"/>
              <a:t>            @ 107  CURRPRIN      S370FPD8.2 	/* CURRENT OUTSTANDING BAL   	DBID=FC061,MC061  */</a:t>
            </a:r>
          </a:p>
          <a:p>
            <a:pPr marL="0" indent="0" eaLnBrk="1" hangingPunct="1"/>
            <a:r>
              <a:rPr lang="en-US" sz="1000" dirty="0" smtClean="0"/>
              <a:t>            @ 115  MCUMMBAL  S370FPD8.2 	/* MONTHLY CUMMLATIVE BAL    	DBID=FC062,MC062  */</a:t>
            </a:r>
          </a:p>
          <a:p>
            <a:pPr marL="0" indent="0" eaLnBrk="1" hangingPunct="1"/>
            <a:r>
              <a:rPr lang="en-US" sz="1000" dirty="0" smtClean="0"/>
              <a:t>            @ 131  PUEARN        S370FPD8.2 	/* PLUS UNEARNED             	DBID=FC064,MC064  */</a:t>
            </a:r>
          </a:p>
          <a:p>
            <a:pPr marL="0" indent="0" eaLnBrk="1" hangingPunct="1"/>
            <a:r>
              <a:rPr lang="en-US" sz="1000" dirty="0" smtClean="0"/>
              <a:t>            @ 147  CHOFFBAL      S370FPD8.2 	/* CHARGE OFF BALANCE        	DBID=FC066,MC066  */</a:t>
            </a:r>
          </a:p>
          <a:p>
            <a:pPr marL="0" indent="0" eaLnBrk="1" hangingPunct="1"/>
            <a:r>
              <a:rPr lang="en-US" sz="1000" dirty="0" smtClean="0"/>
              <a:t>            @ 155  CHOFREOP      $EBCDIC1.0 	/* CHARGE OFF RECOVERY OPT   	DBID=FC067,MC067  */</a:t>
            </a:r>
          </a:p>
          <a:p>
            <a:pPr marL="0" indent="0" eaLnBrk="1" hangingPunct="1"/>
            <a:r>
              <a:rPr lang="en-US" sz="1000" dirty="0" smtClean="0"/>
              <a:t>            @ 163  ORIGOBLN      S370FPD8.2 	/* ORIGINAL OBLIGATION AMT   	DBID=FC070,MC070  */</a:t>
            </a:r>
          </a:p>
          <a:p>
            <a:pPr marL="0" indent="0" eaLnBrk="1" hangingPunct="1"/>
            <a:r>
              <a:rPr lang="en-US" sz="1000" dirty="0" smtClean="0"/>
              <a:t>            @ 171  ORGOBLDX      S370FPD4.0 	/* ORIG OBLIGATION DATE      	DBID=FC071,MC071  */</a:t>
            </a:r>
          </a:p>
          <a:p>
            <a:pPr marL="0" indent="0" eaLnBrk="1" hangingPunct="1"/>
            <a:r>
              <a:rPr lang="en-US" sz="1000" dirty="0" smtClean="0"/>
              <a:t>            @ 183  ORGMATDX      S370FPD4.0 	/* ORIGINAL MATURITY DATE    	DBID=FC073,MC073  */</a:t>
            </a:r>
          </a:p>
          <a:p>
            <a:pPr marL="0" indent="0" eaLnBrk="1" hangingPunct="1"/>
            <a:r>
              <a:rPr lang="en-US" sz="1000" dirty="0" smtClean="0"/>
              <a:t>            @ 187  RENEWTY       $EBCDIC1.0 	/* RENEWAL TYPE              	DBID=FC075,MC075  */</a:t>
            </a:r>
          </a:p>
          <a:p>
            <a:pPr marL="0" indent="0" eaLnBrk="1" hangingPunct="1"/>
            <a:r>
              <a:rPr lang="en-US" sz="1000" dirty="0" smtClean="0"/>
              <a:t>            @ 188  RNEWPRNO      S370FPD6.0 	/* RENEWAL PREVIOUS NUMBER   	DBID=FC076,MC076  */</a:t>
            </a:r>
          </a:p>
          <a:p>
            <a:pPr marL="0" indent="0" eaLnBrk="1" hangingPunct="1"/>
            <a:r>
              <a:rPr lang="en-US" sz="1000" dirty="0" smtClean="0"/>
              <a:t>            @ 194  RNEWTONO      S370FPD6.0 	/* RENEWAL TO NUMBER         	DBID=FC077,MC077  */</a:t>
            </a:r>
          </a:p>
          <a:p>
            <a:pPr marL="0" indent="0" eaLnBrk="1" hangingPunct="1"/>
            <a:r>
              <a:rPr lang="en-US" sz="1000" dirty="0" smtClean="0"/>
              <a:t>            @ 200  RNEWTIMZ      S370FPD2.0 	/* RENEWAL NUMBER OF TIMES   	DBID=FC078,MC078  */</a:t>
            </a:r>
          </a:p>
          <a:p>
            <a:pPr marL="0" indent="0" eaLnBrk="1" hangingPunct="1"/>
            <a:r>
              <a:rPr lang="en-US" sz="1000" dirty="0" smtClean="0"/>
              <a:t>            @ 202  SERVUNIT      S370FZD5.0 	/* SERVICE UNIT              	DBID=FC080,MC080  */</a:t>
            </a:r>
          </a:p>
          <a:p>
            <a:pPr marL="0" indent="0" eaLnBrk="1" hangingPunct="1"/>
            <a:r>
              <a:rPr lang="en-US" sz="1000" dirty="0" smtClean="0"/>
              <a:t>            @ 207  ASSIGNUN      S370FZD5.0 	/* ASSIGNMENT UNIT NUMBER    	DBID=FC081,MC081  */</a:t>
            </a:r>
          </a:p>
          <a:p>
            <a:pPr marL="0" indent="0" eaLnBrk="1" hangingPunct="1"/>
            <a:r>
              <a:rPr lang="en-US" sz="1000" dirty="0" smtClean="0"/>
              <a:t>            @ 207  ASSIGNUX      $EBCDIC5.0 	/* ASSIGNMENT UNIT CHAR      	DBID=FC081,MC081  */</a:t>
            </a:r>
          </a:p>
          <a:p>
            <a:pPr marL="0" indent="0" eaLnBrk="1" hangingPunct="1"/>
            <a:r>
              <a:rPr lang="en-US" sz="1000" dirty="0" smtClean="0"/>
              <a:t>            @ 212  OFFICER       $EBCDIC5.0 	/* OFFICER NUMBER            	DBID=FC082,MC082  */</a:t>
            </a:r>
          </a:p>
          <a:p>
            <a:pPr marL="0" indent="0" eaLnBrk="1" hangingPunct="1"/>
            <a:r>
              <a:rPr lang="en-US" sz="1000" dirty="0" smtClean="0"/>
              <a:t>            @ 217  GEN_LEDG      S370FZD7.0 	/* GENERAL LEDGER NUMBER     	DBID=FC083,MC083  */</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Special Thanks go to…the real brains behind it all!!!!</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r>
              <a:rPr lang="en-US" sz="4000" dirty="0" smtClean="0"/>
              <a:t>David Horvath PNC (Inspiration)</a:t>
            </a:r>
          </a:p>
          <a:p>
            <a:pPr marL="0" indent="0" algn="ctr" eaLnBrk="1" hangingPunct="1"/>
            <a:r>
              <a:rPr lang="en-US" sz="4000" dirty="0" smtClean="0"/>
              <a:t>George </a:t>
            </a:r>
            <a:r>
              <a:rPr lang="en-US" sz="4000" dirty="0" err="1" smtClean="0"/>
              <a:t>Scura</a:t>
            </a:r>
            <a:endParaRPr lang="en-US" sz="4000" dirty="0" smtClean="0"/>
          </a:p>
          <a:p>
            <a:pPr marL="0" indent="0" algn="ctr" eaLnBrk="1" hangingPunct="1"/>
            <a:r>
              <a:rPr lang="en-US" sz="4000" dirty="0" smtClean="0"/>
              <a:t>Bernie </a:t>
            </a:r>
            <a:r>
              <a:rPr lang="en-US" sz="4000" dirty="0" err="1" smtClean="0"/>
              <a:t>Mckee</a:t>
            </a:r>
            <a:endParaRPr lang="en-US" sz="4000" dirty="0" smtClean="0"/>
          </a:p>
          <a:p>
            <a:pPr marL="0" indent="0" algn="ctr" eaLnBrk="1" hangingPunct="1"/>
            <a:r>
              <a:rPr lang="en-US" sz="4000" dirty="0" smtClean="0"/>
              <a:t>Rick Aster</a:t>
            </a:r>
          </a:p>
          <a:p>
            <a:pPr marL="0" indent="0" algn="ctr" eaLnBrk="1" hangingPunct="1"/>
            <a:r>
              <a:rPr lang="en-US" sz="4000" dirty="0" smtClean="0"/>
              <a:t>(I’m told Mr. Rick gets all the credit)</a:t>
            </a:r>
          </a:p>
          <a:p>
            <a:pPr marL="0" indent="0" algn="ctr" eaLnBrk="1" hangingPunct="1"/>
            <a:r>
              <a:rPr lang="en-US" sz="4000" dirty="0" smtClean="0"/>
              <a:t>Randy Grace</a:t>
            </a:r>
          </a:p>
          <a:p>
            <a:pPr marL="0" indent="0" algn="ctr" eaLnBrk="1" hangingPunct="1"/>
            <a:r>
              <a:rPr lang="en-US" sz="4000" dirty="0" smtClean="0"/>
              <a:t>Lisa Cotter</a:t>
            </a:r>
          </a:p>
          <a:p>
            <a:pPr marL="0" indent="0" algn="ctr" eaLnBrk="1" hangingPunct="1"/>
            <a:r>
              <a:rPr lang="en-US" sz="4000" dirty="0" smtClean="0"/>
              <a:t>Mike Semple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Upcoming </a:t>
            </a:r>
            <a:r>
              <a:rPr lang="en-US" dirty="0" err="1" smtClean="0"/>
              <a:t>PhilaSUG</a:t>
            </a:r>
            <a:r>
              <a:rPr lang="en-US" dirty="0" smtClean="0"/>
              <a:t> Meetings</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endParaRPr lang="en-US" dirty="0" smtClean="0"/>
          </a:p>
          <a:p>
            <a:pPr marL="0" indent="0" algn="ctr" eaLnBrk="1" hangingPunct="1"/>
            <a:r>
              <a:rPr lang="en-US" sz="5000" b="1" dirty="0" smtClean="0">
                <a:effectLst>
                  <a:outerShdw blurRad="38100" dist="38100" dir="2700000" algn="tl">
                    <a:srgbClr val="C0C0C0"/>
                  </a:outerShdw>
                </a:effectLst>
              </a:rPr>
              <a:t>Save the Dates</a:t>
            </a:r>
          </a:p>
          <a:p>
            <a:pPr marL="0" indent="0" algn="ctr" eaLnBrk="1" hangingPunct="1"/>
            <a:endParaRPr lang="en-US" dirty="0" smtClean="0"/>
          </a:p>
          <a:p>
            <a:pPr marL="0" indent="0" eaLnBrk="1" hangingPunct="1"/>
            <a:r>
              <a:rPr lang="en-US" sz="4000" dirty="0" smtClean="0"/>
              <a:t>PRA International 	Fall 2014</a:t>
            </a:r>
          </a:p>
          <a:p>
            <a:pPr marL="0" indent="0" eaLnBrk="1" hangingPunct="1"/>
            <a:endParaRPr lang="en-US" sz="4000" dirty="0" smtClean="0"/>
          </a:p>
          <a:p>
            <a:pPr marL="0" indent="0" eaLnBrk="1" hangingPunct="1"/>
            <a:r>
              <a:rPr lang="en-US" sz="4000" dirty="0" smtClean="0"/>
              <a:t>M&amp;T Bank			Winter 2015</a:t>
            </a:r>
          </a:p>
          <a:p>
            <a:pPr marL="0" indent="0" eaLnBrk="1" hangingPunct="1"/>
            <a:endParaRPr lang="en-US" sz="4000" dirty="0" smtClean="0"/>
          </a:p>
          <a:p>
            <a:pPr marL="0" indent="0" eaLnBrk="1" hangingPunct="1"/>
            <a:r>
              <a:rPr lang="en-US" sz="4000" dirty="0" smtClean="0"/>
              <a:t>Drexel University		Spring 2015</a:t>
            </a:r>
          </a:p>
          <a:p>
            <a:pPr marL="0" indent="0" algn="ctr" eaLnBrk="1" hangingPunct="1"/>
            <a:endParaRPr lang="en-US" dirty="0" smtClean="0"/>
          </a:p>
          <a:p>
            <a:pPr marL="0" indent="0" algn="ctr" eaLnBrk="1" hangingPunct="1"/>
            <a:r>
              <a:rPr lang="en-US" i="1" dirty="0" smtClean="0"/>
              <a:t> </a:t>
            </a:r>
          </a:p>
          <a:p>
            <a:pPr marL="0" indent="0" algn="ctr" eaLnBrk="1" hangingPunct="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p:txBody>
          <a:bodyPr/>
          <a:lstStyle/>
          <a:p>
            <a:pPr eaLnBrk="1" hangingPunct="1"/>
            <a:r>
              <a:rPr lang="en-US" smtClean="0"/>
              <a:t>Thank You for Joining Us Today</a:t>
            </a:r>
          </a:p>
        </p:txBody>
      </p:sp>
      <p:sp>
        <p:nvSpPr>
          <p:cNvPr id="120837" name="Text Box 5"/>
          <p:cNvSpPr txBox="1">
            <a:spLocks noChangeArrowheads="1"/>
          </p:cNvSpPr>
          <p:nvPr/>
        </p:nvSpPr>
        <p:spPr bwMode="auto">
          <a:xfrm>
            <a:off x="228600" y="1524000"/>
            <a:ext cx="8686800" cy="4143375"/>
          </a:xfrm>
          <a:prstGeom prst="rect">
            <a:avLst/>
          </a:prstGeom>
          <a:noFill/>
          <a:ln w="9525">
            <a:noFill/>
            <a:miter lim="800000"/>
            <a:headEnd/>
            <a:tailEnd/>
          </a:ln>
          <a:effectLst/>
        </p:spPr>
        <p:txBody>
          <a:bodyPr>
            <a:spAutoFit/>
          </a:bodyPr>
          <a:lstStyle/>
          <a:p>
            <a:pPr algn="ctr">
              <a:spcBef>
                <a:spcPct val="50000"/>
              </a:spcBef>
            </a:pPr>
            <a:r>
              <a:rPr lang="en-US" sz="2800">
                <a:latin typeface="Calibri" pitchFamily="34" charset="0"/>
              </a:rPr>
              <a:t>A copy of this presentation will be made available on he PhilaSUG website by the end of next week.</a:t>
            </a:r>
          </a:p>
          <a:p>
            <a:pPr algn="ctr">
              <a:spcBef>
                <a:spcPct val="50000"/>
              </a:spcBef>
            </a:pPr>
            <a:r>
              <a:rPr lang="en-US" sz="2800" b="1">
                <a:latin typeface="Calibri" pitchFamily="34" charset="0"/>
              </a:rPr>
              <a:t>Questions?</a:t>
            </a:r>
          </a:p>
          <a:p>
            <a:pPr algn="ctr">
              <a:spcBef>
                <a:spcPct val="50000"/>
              </a:spcBef>
            </a:pPr>
            <a:endParaRPr lang="en-US" sz="2400" b="1">
              <a:latin typeface="Calibri" pitchFamily="34" charset="0"/>
            </a:endParaRPr>
          </a:p>
          <a:p>
            <a:pPr algn="ctr"/>
            <a:r>
              <a:rPr lang="en-US" sz="2400">
                <a:latin typeface="Calibri" pitchFamily="34" charset="0"/>
              </a:rPr>
              <a:t>Randy Noga</a:t>
            </a:r>
          </a:p>
          <a:p>
            <a:pPr algn="ctr"/>
            <a:r>
              <a:rPr lang="en-US" sz="2400">
                <a:latin typeface="Calibri" pitchFamily="34" charset="0"/>
              </a:rPr>
              <a:t>484-875-1534</a:t>
            </a:r>
          </a:p>
          <a:p>
            <a:pPr algn="ctr"/>
            <a:r>
              <a:rPr lang="en-US" sz="2400">
                <a:latin typeface="Calibri" pitchFamily="34" charset="0"/>
                <a:hlinkClick r:id="rId2"/>
              </a:rPr>
              <a:t>rnoga@afsvision.com</a:t>
            </a:r>
            <a:endParaRPr lang="en-US" sz="2400" b="1">
              <a:latin typeface="Calibri" pitchFamily="34" charset="0"/>
            </a:endParaRPr>
          </a:p>
          <a:p>
            <a:pPr algn="ctr"/>
            <a:endParaRPr lang="en-US" sz="2400">
              <a:latin typeface="Calibri" pitchFamily="34" charset="0"/>
            </a:endParaRPr>
          </a:p>
          <a:p>
            <a:pPr algn="ctr">
              <a:spcBef>
                <a:spcPct val="50000"/>
              </a:spcBef>
            </a:pPr>
            <a:endParaRPr lang="en-US" sz="2400" b="1">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p:txBody>
          <a:bodyPr/>
          <a:lstStyle/>
          <a:p>
            <a:pPr eaLnBrk="1" hangingPunct="1"/>
            <a:r>
              <a:rPr lang="en-US" smtClean="0"/>
              <a:t>AFS: Who We Are</a:t>
            </a:r>
          </a:p>
        </p:txBody>
      </p:sp>
      <p:sp>
        <p:nvSpPr>
          <p:cNvPr id="11266" name="Rectangle 3"/>
          <p:cNvSpPr>
            <a:spLocks noGrp="1" noChangeArrowheads="1"/>
          </p:cNvSpPr>
          <p:nvPr>
            <p:ph idx="1"/>
          </p:nvPr>
        </p:nvSpPr>
        <p:spPr/>
        <p:txBody>
          <a:bodyPr/>
          <a:lstStyle/>
          <a:p>
            <a:pPr eaLnBrk="1" hangingPunct="1"/>
            <a:r>
              <a:rPr lang="en-US" sz="1800" smtClean="0"/>
              <a:t>Building business, enabling regulatory compliant and scalable credit delivery models with experience, expertise, and access through:</a:t>
            </a:r>
          </a:p>
          <a:p>
            <a:pPr eaLnBrk="1" hangingPunct="1"/>
            <a:endParaRPr lang="en-US" sz="1000" smtClean="0"/>
          </a:p>
          <a:p>
            <a:pPr eaLnBrk="1" hangingPunct="1"/>
            <a:r>
              <a:rPr lang="en-US" sz="1800" smtClean="0"/>
              <a:t>40+ Years of providing industry-leading wholesale credit software applications</a:t>
            </a:r>
          </a:p>
          <a:p>
            <a:pPr lvl="1" eaLnBrk="1" hangingPunct="1"/>
            <a:r>
              <a:rPr lang="en-US" sz="1400" smtClean="0"/>
              <a:t>AFSVision®</a:t>
            </a:r>
          </a:p>
          <a:p>
            <a:pPr lvl="1" eaLnBrk="1" hangingPunct="1"/>
            <a:r>
              <a:rPr lang="en-US" sz="1400" smtClean="0"/>
              <a:t>AFS Level III™</a:t>
            </a:r>
          </a:p>
          <a:p>
            <a:pPr lvl="1" eaLnBrk="1" hangingPunct="1"/>
            <a:r>
              <a:rPr lang="en-US" sz="1400" smtClean="0"/>
              <a:t>AFS</a:t>
            </a:r>
            <a:r>
              <a:rPr lang="en-US" sz="1400" i="1" smtClean="0"/>
              <a:t>Xpress®</a:t>
            </a:r>
            <a:endParaRPr lang="en-US" sz="1400" smtClean="0"/>
          </a:p>
          <a:p>
            <a:pPr lvl="1" eaLnBrk="1" hangingPunct="1"/>
            <a:endParaRPr lang="en-US" sz="1000" smtClean="0"/>
          </a:p>
          <a:p>
            <a:pPr eaLnBrk="1" hangingPunct="1"/>
            <a:r>
              <a:rPr lang="en-US" sz="1800" smtClean="0"/>
              <a:t>12 Years as an outsourced application service provider</a:t>
            </a:r>
          </a:p>
          <a:p>
            <a:pPr lvl="1" eaLnBrk="1" hangingPunct="1"/>
            <a:r>
              <a:rPr lang="en-US" sz="1400" smtClean="0"/>
              <a:t>AFS</a:t>
            </a:r>
            <a:r>
              <a:rPr lang="en-US" sz="1400" i="1" smtClean="0"/>
              <a:t>Commerce</a:t>
            </a:r>
            <a:r>
              <a:rPr lang="en-US" sz="1400" smtClean="0"/>
              <a:t>®, 9 Banks, $175Bn Daily</a:t>
            </a:r>
          </a:p>
          <a:p>
            <a:pPr lvl="1" eaLnBrk="1" hangingPunct="1"/>
            <a:r>
              <a:rPr lang="en-US" sz="1400" smtClean="0"/>
              <a:t>AFS Lender Workstation™, 14 Banks, $275Bn Daily</a:t>
            </a:r>
          </a:p>
          <a:p>
            <a:pPr eaLnBrk="1" hangingPunct="1"/>
            <a:endParaRPr lang="en-US" sz="1000" smtClean="0"/>
          </a:p>
          <a:p>
            <a:pPr eaLnBrk="1" hangingPunct="1"/>
            <a:r>
              <a:rPr lang="en-US" sz="1800" smtClean="0"/>
              <a:t>10 Years of providing information-based solutions for over 100 of the top domestic and global financial institutions through the </a:t>
            </a:r>
            <a:r>
              <a:rPr lang="en-US" sz="1800" b="1" smtClean="0"/>
              <a:t>AFS Best Practices Leadership Council</a:t>
            </a:r>
          </a:p>
          <a:p>
            <a:pPr lvl="1" eaLnBrk="1" hangingPunct="1"/>
            <a:r>
              <a:rPr lang="en-US" sz="1400" smtClean="0"/>
              <a:t>AFS Pricing Dashboard: a monthly market practices pricing database; 6 years</a:t>
            </a:r>
          </a:p>
          <a:p>
            <a:pPr lvl="1" eaLnBrk="1" hangingPunct="1"/>
            <a:r>
              <a:rPr lang="en-US" sz="1400" smtClean="0"/>
              <a:t>Risk Analysis Benchmarking Service with RMA: credit quality and metrics; 10 years</a:t>
            </a:r>
          </a:p>
          <a:p>
            <a:pPr lvl="1" eaLnBrk="1" hangingPunct="1"/>
            <a:r>
              <a:rPr lang="en-US" sz="1400" smtClean="0"/>
              <a:t>Loan Operations Best Practices Benchmarking: cost, throughput, and quality; 8 years</a:t>
            </a:r>
          </a:p>
          <a:p>
            <a:pPr lvl="1" eaLnBrk="1" hangingPunct="1"/>
            <a:r>
              <a:rPr lang="en-US" sz="1400" smtClean="0"/>
              <a:t>Data Quality Best Practices: in partnership with RMA; 6 years</a:t>
            </a:r>
          </a:p>
          <a:p>
            <a:pPr lvl="1" eaLnBrk="1" hangingPunct="1"/>
            <a:r>
              <a:rPr lang="en-US" sz="1400" smtClean="0"/>
              <a:t>Credit Delivery Model Best Practices Benchmarking: in collaboration with McKinsey; 2011-2013</a:t>
            </a:r>
          </a:p>
          <a:p>
            <a:pPr lvl="1" eaLnBrk="1" hangingPunct="1"/>
            <a:r>
              <a:rPr lang="en-US" sz="1400" smtClean="0"/>
              <a:t>RMA/AFS CCAR Stress Test and Data Quality Program; 2013</a:t>
            </a:r>
          </a:p>
          <a:p>
            <a:pPr eaLnBrk="1" hangingPunct="1"/>
            <a:endParaRPr lang="en-US" sz="1000" smtClean="0"/>
          </a:p>
          <a:p>
            <a:pPr eaLnBrk="1" hangingPunct="1"/>
            <a:r>
              <a:rPr lang="en-US" sz="1800" smtClean="0"/>
              <a:t>A proven methodology of applying Industry Best Practices through the AFS Best Practices Leadership Council, to identify and close the credit process, performance, and reporting gaps.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title" idx="4294967295"/>
          </p:nvPr>
        </p:nvSpPr>
        <p:spPr>
          <a:xfrm>
            <a:off x="63500" y="0"/>
            <a:ext cx="7797800" cy="744538"/>
          </a:xfrm>
        </p:spPr>
        <p:txBody>
          <a:bodyPr/>
          <a:lstStyle/>
          <a:p>
            <a:pPr eaLnBrk="1" hangingPunct="1"/>
            <a:r>
              <a:rPr lang="en-US" smtClean="0"/>
              <a:t>AFS Benchmarking Clients</a:t>
            </a:r>
            <a:endParaRPr lang="en-US" smtClean="0">
              <a:solidFill>
                <a:srgbClr val="FF0000"/>
              </a:solidFill>
            </a:endParaRPr>
          </a:p>
        </p:txBody>
      </p:sp>
      <p:pic>
        <p:nvPicPr>
          <p:cNvPr id="13314" name="Picture 2" descr="bplc_4SEGS_New-logod copy"/>
          <p:cNvPicPr>
            <a:picLocks noChangeAspect="1" noChangeArrowheads="1"/>
          </p:cNvPicPr>
          <p:nvPr/>
        </p:nvPicPr>
        <p:blipFill>
          <a:blip r:embed="rId3" cstate="print"/>
          <a:srcRect/>
          <a:stretch>
            <a:fillRect/>
          </a:stretch>
        </p:blipFill>
        <p:spPr bwMode="auto">
          <a:xfrm>
            <a:off x="1376363" y="1692275"/>
            <a:ext cx="6451600" cy="3009900"/>
          </a:xfrm>
          <a:prstGeom prst="rect">
            <a:avLst/>
          </a:prstGeom>
          <a:noFill/>
          <a:ln w="9525">
            <a:noFill/>
            <a:miter lim="800000"/>
            <a:headEnd/>
            <a:tailEnd/>
          </a:ln>
        </p:spPr>
      </p:pic>
      <p:sp>
        <p:nvSpPr>
          <p:cNvPr id="13315" name="Rectangle 4"/>
          <p:cNvSpPr>
            <a:spLocks noChangeArrowheads="1"/>
          </p:cNvSpPr>
          <p:nvPr/>
        </p:nvSpPr>
        <p:spPr bwMode="auto">
          <a:xfrm>
            <a:off x="4286250" y="3092450"/>
            <a:ext cx="1558925" cy="244475"/>
          </a:xfrm>
          <a:prstGeom prst="rect">
            <a:avLst/>
          </a:prstGeom>
          <a:noFill/>
          <a:ln w="9525" algn="ctr">
            <a:noFill/>
            <a:miter lim="800000"/>
            <a:headEnd/>
            <a:tailEnd/>
          </a:ln>
        </p:spPr>
        <p:txBody>
          <a:bodyPr lIns="0" tIns="0" rIns="0" bIns="0">
            <a:spAutoFit/>
          </a:bodyPr>
          <a:lstStyle/>
          <a:p>
            <a:pPr algn="ctr" eaLnBrk="0" hangingPunct="0"/>
            <a:r>
              <a:rPr lang="en-US" sz="1600" b="1">
                <a:solidFill>
                  <a:srgbClr val="000000"/>
                </a:solidFill>
                <a:latin typeface="Calibri" pitchFamily="34" charset="0"/>
              </a:rPr>
              <a:t>Credit Risk</a:t>
            </a:r>
          </a:p>
        </p:txBody>
      </p:sp>
      <p:sp>
        <p:nvSpPr>
          <p:cNvPr id="13316" name="Rectangle 5"/>
          <p:cNvSpPr>
            <a:spLocks noChangeArrowheads="1"/>
          </p:cNvSpPr>
          <p:nvPr/>
        </p:nvSpPr>
        <p:spPr bwMode="auto">
          <a:xfrm>
            <a:off x="3290888" y="1885950"/>
            <a:ext cx="1727200" cy="244475"/>
          </a:xfrm>
          <a:prstGeom prst="rect">
            <a:avLst/>
          </a:prstGeom>
          <a:noFill/>
          <a:ln w="9525" algn="ctr">
            <a:noFill/>
            <a:miter lim="800000"/>
            <a:headEnd/>
            <a:tailEnd/>
          </a:ln>
        </p:spPr>
        <p:txBody>
          <a:bodyPr lIns="0" tIns="0" rIns="0" bIns="0">
            <a:spAutoFit/>
          </a:bodyPr>
          <a:lstStyle/>
          <a:p>
            <a:pPr algn="ctr" eaLnBrk="0" hangingPunct="0"/>
            <a:r>
              <a:rPr lang="en-US" sz="1600" b="1">
                <a:solidFill>
                  <a:srgbClr val="000000"/>
                </a:solidFill>
                <a:latin typeface="Calibri" pitchFamily="34" charset="0"/>
              </a:rPr>
              <a:t>Operations</a:t>
            </a:r>
          </a:p>
        </p:txBody>
      </p:sp>
      <p:sp>
        <p:nvSpPr>
          <p:cNvPr id="13317" name="Rectangle 6"/>
          <p:cNvSpPr>
            <a:spLocks noChangeArrowheads="1"/>
          </p:cNvSpPr>
          <p:nvPr/>
        </p:nvSpPr>
        <p:spPr bwMode="auto">
          <a:xfrm>
            <a:off x="5824538" y="2127250"/>
            <a:ext cx="1168400" cy="665163"/>
          </a:xfrm>
          <a:prstGeom prst="rect">
            <a:avLst/>
          </a:prstGeom>
          <a:noFill/>
          <a:ln w="9525" algn="ctr">
            <a:noFill/>
            <a:miter lim="800000"/>
            <a:headEnd/>
            <a:tailEnd/>
          </a:ln>
        </p:spPr>
        <p:txBody>
          <a:bodyPr lIns="0" tIns="0" rIns="0" bIns="0">
            <a:spAutoFit/>
          </a:bodyPr>
          <a:lstStyle/>
          <a:p>
            <a:pPr algn="ctr" eaLnBrk="0" hangingPunct="0">
              <a:lnSpc>
                <a:spcPct val="90000"/>
              </a:lnSpc>
            </a:pPr>
            <a:r>
              <a:rPr lang="en-US" sz="1600" b="1">
                <a:solidFill>
                  <a:srgbClr val="000000"/>
                </a:solidFill>
                <a:latin typeface="Calibri" pitchFamily="34" charset="0"/>
              </a:rPr>
              <a:t>Pricing</a:t>
            </a:r>
          </a:p>
          <a:p>
            <a:pPr algn="ctr" eaLnBrk="0" hangingPunct="0">
              <a:lnSpc>
                <a:spcPct val="90000"/>
              </a:lnSpc>
            </a:pPr>
            <a:r>
              <a:rPr lang="en-US" sz="1600" b="1">
                <a:solidFill>
                  <a:srgbClr val="000000"/>
                </a:solidFill>
                <a:latin typeface="Calibri" pitchFamily="34" charset="0"/>
              </a:rPr>
              <a:t>and</a:t>
            </a:r>
          </a:p>
          <a:p>
            <a:pPr algn="ctr" eaLnBrk="0" hangingPunct="0">
              <a:lnSpc>
                <a:spcPct val="90000"/>
              </a:lnSpc>
            </a:pPr>
            <a:r>
              <a:rPr lang="en-US" sz="1600" b="1">
                <a:solidFill>
                  <a:srgbClr val="000000"/>
                </a:solidFill>
                <a:latin typeface="Calibri" pitchFamily="34" charset="0"/>
              </a:rPr>
              <a:t>Revenue</a:t>
            </a:r>
          </a:p>
        </p:txBody>
      </p:sp>
      <p:sp>
        <p:nvSpPr>
          <p:cNvPr id="13318" name="Rectangle 7"/>
          <p:cNvSpPr>
            <a:spLocks noChangeArrowheads="1"/>
          </p:cNvSpPr>
          <p:nvPr/>
        </p:nvSpPr>
        <p:spPr bwMode="auto">
          <a:xfrm>
            <a:off x="1633538" y="2468563"/>
            <a:ext cx="1490662" cy="492125"/>
          </a:xfrm>
          <a:prstGeom prst="rect">
            <a:avLst/>
          </a:prstGeom>
          <a:noFill/>
          <a:ln w="9525" algn="ctr">
            <a:noFill/>
            <a:miter lim="800000"/>
            <a:headEnd/>
            <a:tailEnd/>
          </a:ln>
        </p:spPr>
        <p:txBody>
          <a:bodyPr lIns="0" tIns="0" rIns="0" bIns="0">
            <a:spAutoFit/>
          </a:bodyPr>
          <a:lstStyle/>
          <a:p>
            <a:pPr algn="ctr" eaLnBrk="0" hangingPunct="0"/>
            <a:r>
              <a:rPr lang="en-US" sz="1600" b="1">
                <a:solidFill>
                  <a:srgbClr val="000000"/>
                </a:solidFill>
                <a:latin typeface="Calibri" pitchFamily="34" charset="0"/>
              </a:rPr>
              <a:t>Credit Delivery</a:t>
            </a:r>
          </a:p>
          <a:p>
            <a:pPr algn="ctr" eaLnBrk="0" hangingPunct="0"/>
            <a:r>
              <a:rPr lang="en-US" sz="1600" b="1">
                <a:solidFill>
                  <a:srgbClr val="000000"/>
                </a:solidFill>
                <a:latin typeface="Calibri" pitchFamily="34" charset="0"/>
              </a:rPr>
              <a:t>Process</a:t>
            </a:r>
          </a:p>
        </p:txBody>
      </p:sp>
      <p:sp>
        <p:nvSpPr>
          <p:cNvPr id="13319" name="Rectangle 8"/>
          <p:cNvSpPr>
            <a:spLocks noChangeArrowheads="1"/>
          </p:cNvSpPr>
          <p:nvPr/>
        </p:nvSpPr>
        <p:spPr bwMode="auto">
          <a:xfrm>
            <a:off x="573088" y="5137150"/>
            <a:ext cx="7975600" cy="1235075"/>
          </a:xfrm>
          <a:prstGeom prst="rect">
            <a:avLst/>
          </a:prstGeom>
          <a:gradFill rotWithShape="1">
            <a:gsLst>
              <a:gs pos="0">
                <a:srgbClr val="FFCC00"/>
              </a:gs>
              <a:gs pos="50000">
                <a:srgbClr val="FFF5CC"/>
              </a:gs>
              <a:gs pos="100000">
                <a:srgbClr val="FFCC00"/>
              </a:gs>
            </a:gsLst>
            <a:lin ang="5400000" scaled="1"/>
          </a:gradFill>
          <a:ln w="19050">
            <a:solidFill>
              <a:schemeClr val="tx1"/>
            </a:solidFill>
            <a:miter lim="800000"/>
            <a:headEnd/>
            <a:tailEnd/>
          </a:ln>
        </p:spPr>
        <p:txBody>
          <a:bodyPr wrap="none" anchor="ctr"/>
          <a:lstStyle/>
          <a:p>
            <a:endParaRPr lang="en-US">
              <a:solidFill>
                <a:srgbClr val="000000"/>
              </a:solidFill>
            </a:endParaRPr>
          </a:p>
        </p:txBody>
      </p:sp>
      <p:pic>
        <p:nvPicPr>
          <p:cNvPr id="13320" name="Picture 9" descr="Comerica"/>
          <p:cNvPicPr>
            <a:picLocks noChangeAspect="1" noChangeArrowheads="1"/>
          </p:cNvPicPr>
          <p:nvPr/>
        </p:nvPicPr>
        <p:blipFill>
          <a:blip r:embed="rId4" cstate="print"/>
          <a:srcRect/>
          <a:stretch>
            <a:fillRect/>
          </a:stretch>
        </p:blipFill>
        <p:spPr bwMode="auto">
          <a:xfrm>
            <a:off x="6291263" y="1484313"/>
            <a:ext cx="1114425" cy="274637"/>
          </a:xfrm>
          <a:prstGeom prst="rect">
            <a:avLst/>
          </a:prstGeom>
          <a:noFill/>
          <a:ln w="9525">
            <a:noFill/>
            <a:miter lim="800000"/>
            <a:headEnd/>
            <a:tailEnd/>
          </a:ln>
        </p:spPr>
      </p:pic>
      <p:pic>
        <p:nvPicPr>
          <p:cNvPr id="13321" name="Picture 10" descr="Wells Fargo Logo"/>
          <p:cNvPicPr>
            <a:picLocks noChangeAspect="1" noChangeArrowheads="1"/>
          </p:cNvPicPr>
          <p:nvPr/>
        </p:nvPicPr>
        <p:blipFill>
          <a:blip r:embed="rId5" cstate="print"/>
          <a:srcRect/>
          <a:stretch>
            <a:fillRect/>
          </a:stretch>
        </p:blipFill>
        <p:spPr bwMode="auto">
          <a:xfrm>
            <a:off x="2484438" y="1385888"/>
            <a:ext cx="452437" cy="452437"/>
          </a:xfrm>
          <a:prstGeom prst="rect">
            <a:avLst/>
          </a:prstGeom>
          <a:noFill/>
          <a:ln w="9525">
            <a:noFill/>
            <a:miter lim="800000"/>
            <a:headEnd/>
            <a:tailEnd/>
          </a:ln>
        </p:spPr>
      </p:pic>
      <p:pic>
        <p:nvPicPr>
          <p:cNvPr id="13322" name="Picture 11" descr="M&amp;T_Bank"/>
          <p:cNvPicPr>
            <a:picLocks noChangeAspect="1" noChangeArrowheads="1"/>
          </p:cNvPicPr>
          <p:nvPr/>
        </p:nvPicPr>
        <p:blipFill>
          <a:blip r:embed="rId6" cstate="print"/>
          <a:srcRect/>
          <a:stretch>
            <a:fillRect/>
          </a:stretch>
        </p:blipFill>
        <p:spPr bwMode="auto">
          <a:xfrm>
            <a:off x="3298825" y="1420813"/>
            <a:ext cx="941388" cy="238125"/>
          </a:xfrm>
          <a:prstGeom prst="rect">
            <a:avLst/>
          </a:prstGeom>
          <a:noFill/>
          <a:ln w="9525">
            <a:noFill/>
            <a:miter lim="800000"/>
            <a:headEnd/>
            <a:tailEnd/>
          </a:ln>
        </p:spPr>
      </p:pic>
      <p:pic>
        <p:nvPicPr>
          <p:cNvPr id="13323" name="Picture 12" descr="HuntingtonLogo"/>
          <p:cNvPicPr>
            <a:picLocks noChangeAspect="1" noChangeArrowheads="1"/>
          </p:cNvPicPr>
          <p:nvPr/>
        </p:nvPicPr>
        <p:blipFill>
          <a:blip r:embed="rId7" cstate="print"/>
          <a:srcRect/>
          <a:stretch>
            <a:fillRect/>
          </a:stretch>
        </p:blipFill>
        <p:spPr bwMode="auto">
          <a:xfrm>
            <a:off x="4494213" y="4283075"/>
            <a:ext cx="850900" cy="274638"/>
          </a:xfrm>
          <a:prstGeom prst="rect">
            <a:avLst/>
          </a:prstGeom>
          <a:noFill/>
          <a:ln w="9525">
            <a:noFill/>
            <a:miter lim="800000"/>
            <a:headEnd/>
            <a:tailEnd/>
          </a:ln>
        </p:spPr>
      </p:pic>
      <p:pic>
        <p:nvPicPr>
          <p:cNvPr id="13324" name="Picture 13" descr="Fifth_Third_Bank"/>
          <p:cNvPicPr>
            <a:picLocks noChangeAspect="1" noChangeArrowheads="1"/>
          </p:cNvPicPr>
          <p:nvPr/>
        </p:nvPicPr>
        <p:blipFill>
          <a:blip r:embed="rId8" cstate="print"/>
          <a:srcRect/>
          <a:stretch>
            <a:fillRect/>
          </a:stretch>
        </p:blipFill>
        <p:spPr bwMode="auto">
          <a:xfrm>
            <a:off x="7766050" y="1423988"/>
            <a:ext cx="1081088" cy="265112"/>
          </a:xfrm>
          <a:prstGeom prst="rect">
            <a:avLst/>
          </a:prstGeom>
          <a:noFill/>
          <a:ln w="9525">
            <a:noFill/>
            <a:miter lim="800000"/>
            <a:headEnd/>
            <a:tailEnd/>
          </a:ln>
        </p:spPr>
      </p:pic>
      <p:pic>
        <p:nvPicPr>
          <p:cNvPr id="13325" name="Picture 14" descr="key_bank"/>
          <p:cNvPicPr>
            <a:picLocks noChangeAspect="1" noChangeArrowheads="1"/>
          </p:cNvPicPr>
          <p:nvPr/>
        </p:nvPicPr>
        <p:blipFill>
          <a:blip r:embed="rId9" cstate="print"/>
          <a:srcRect/>
          <a:stretch>
            <a:fillRect/>
          </a:stretch>
        </p:blipFill>
        <p:spPr bwMode="auto">
          <a:xfrm>
            <a:off x="4486275" y="1233488"/>
            <a:ext cx="1050925" cy="238125"/>
          </a:xfrm>
          <a:prstGeom prst="rect">
            <a:avLst/>
          </a:prstGeom>
          <a:noFill/>
          <a:ln w="9525">
            <a:noFill/>
            <a:miter lim="800000"/>
            <a:headEnd/>
            <a:tailEnd/>
          </a:ln>
        </p:spPr>
      </p:pic>
      <p:pic>
        <p:nvPicPr>
          <p:cNvPr id="13326" name="Picture 15" descr="usbank"/>
          <p:cNvPicPr>
            <a:picLocks noChangeAspect="1" noChangeArrowheads="1"/>
          </p:cNvPicPr>
          <p:nvPr/>
        </p:nvPicPr>
        <p:blipFill>
          <a:blip r:embed="rId10" cstate="print"/>
          <a:srcRect/>
          <a:stretch>
            <a:fillRect/>
          </a:stretch>
        </p:blipFill>
        <p:spPr bwMode="auto">
          <a:xfrm>
            <a:off x="4681538" y="4772025"/>
            <a:ext cx="630237" cy="228600"/>
          </a:xfrm>
          <a:prstGeom prst="rect">
            <a:avLst/>
          </a:prstGeom>
          <a:noFill/>
          <a:ln w="9525">
            <a:noFill/>
            <a:miter lim="800000"/>
            <a:headEnd/>
            <a:tailEnd/>
          </a:ln>
        </p:spPr>
      </p:pic>
      <p:pic>
        <p:nvPicPr>
          <p:cNvPr id="13327" name="Picture 16" descr="SovereignLogo"/>
          <p:cNvPicPr>
            <a:picLocks noChangeAspect="1" noChangeArrowheads="1"/>
          </p:cNvPicPr>
          <p:nvPr/>
        </p:nvPicPr>
        <p:blipFill>
          <a:blip r:embed="rId11" cstate="print"/>
          <a:srcRect/>
          <a:stretch>
            <a:fillRect/>
          </a:stretch>
        </p:blipFill>
        <p:spPr bwMode="auto">
          <a:xfrm>
            <a:off x="3109913" y="4240213"/>
            <a:ext cx="960437" cy="365125"/>
          </a:xfrm>
          <a:prstGeom prst="rect">
            <a:avLst/>
          </a:prstGeom>
          <a:noFill/>
          <a:ln w="9525">
            <a:noFill/>
            <a:miter lim="800000"/>
            <a:headEnd/>
            <a:tailEnd/>
          </a:ln>
        </p:spPr>
      </p:pic>
      <p:pic>
        <p:nvPicPr>
          <p:cNvPr id="13328" name="Picture 17" descr="BB&amp;T"/>
          <p:cNvPicPr>
            <a:picLocks noChangeAspect="1" noChangeArrowheads="1"/>
          </p:cNvPicPr>
          <p:nvPr/>
        </p:nvPicPr>
        <p:blipFill>
          <a:blip r:embed="rId12" cstate="print"/>
          <a:srcRect/>
          <a:stretch>
            <a:fillRect/>
          </a:stretch>
        </p:blipFill>
        <p:spPr bwMode="auto">
          <a:xfrm>
            <a:off x="584200" y="3089275"/>
            <a:ext cx="442913" cy="438150"/>
          </a:xfrm>
          <a:prstGeom prst="rect">
            <a:avLst/>
          </a:prstGeom>
          <a:noFill/>
          <a:ln w="9525">
            <a:noFill/>
            <a:miter lim="800000"/>
            <a:headEnd/>
            <a:tailEnd/>
          </a:ln>
        </p:spPr>
      </p:pic>
      <p:pic>
        <p:nvPicPr>
          <p:cNvPr id="13329" name="Picture 18" descr="citizens_bank"/>
          <p:cNvPicPr>
            <a:picLocks noChangeAspect="1" noChangeArrowheads="1"/>
          </p:cNvPicPr>
          <p:nvPr/>
        </p:nvPicPr>
        <p:blipFill>
          <a:blip r:embed="rId13" cstate="print"/>
          <a:srcRect/>
          <a:stretch>
            <a:fillRect/>
          </a:stretch>
        </p:blipFill>
        <p:spPr bwMode="auto">
          <a:xfrm>
            <a:off x="1873250" y="4240213"/>
            <a:ext cx="993775" cy="254000"/>
          </a:xfrm>
          <a:prstGeom prst="rect">
            <a:avLst/>
          </a:prstGeom>
          <a:noFill/>
          <a:ln w="9525">
            <a:noFill/>
            <a:miter lim="800000"/>
            <a:headEnd/>
            <a:tailEnd/>
          </a:ln>
        </p:spPr>
      </p:pic>
      <p:pic>
        <p:nvPicPr>
          <p:cNvPr id="13330" name="Picture 19" descr="Bank_of_the_West"/>
          <p:cNvPicPr>
            <a:picLocks noChangeAspect="1" noChangeArrowheads="1"/>
          </p:cNvPicPr>
          <p:nvPr/>
        </p:nvPicPr>
        <p:blipFill>
          <a:blip r:embed="rId14" cstate="print"/>
          <a:srcRect/>
          <a:stretch>
            <a:fillRect/>
          </a:stretch>
        </p:blipFill>
        <p:spPr bwMode="auto">
          <a:xfrm>
            <a:off x="374650" y="2254250"/>
            <a:ext cx="1023938" cy="109538"/>
          </a:xfrm>
          <a:prstGeom prst="rect">
            <a:avLst/>
          </a:prstGeom>
          <a:noFill/>
          <a:ln w="9525">
            <a:noFill/>
            <a:miter lim="800000"/>
            <a:headEnd/>
            <a:tailEnd/>
          </a:ln>
        </p:spPr>
      </p:pic>
      <p:pic>
        <p:nvPicPr>
          <p:cNvPr id="13331" name="Picture 20" descr="bancorp_south"/>
          <p:cNvPicPr>
            <a:picLocks noChangeAspect="1" noChangeArrowheads="1"/>
          </p:cNvPicPr>
          <p:nvPr/>
        </p:nvPicPr>
        <p:blipFill>
          <a:blip r:embed="rId15" cstate="print"/>
          <a:srcRect/>
          <a:stretch>
            <a:fillRect/>
          </a:stretch>
        </p:blipFill>
        <p:spPr bwMode="auto">
          <a:xfrm>
            <a:off x="1792288" y="954088"/>
            <a:ext cx="1050925" cy="328612"/>
          </a:xfrm>
          <a:prstGeom prst="rect">
            <a:avLst/>
          </a:prstGeom>
          <a:noFill/>
          <a:ln w="9525">
            <a:noFill/>
            <a:miter lim="800000"/>
            <a:headEnd/>
            <a:tailEnd/>
          </a:ln>
        </p:spPr>
      </p:pic>
      <p:pic>
        <p:nvPicPr>
          <p:cNvPr id="13332" name="Picture 21" descr="bank_of_america_3-15-06"/>
          <p:cNvPicPr>
            <a:picLocks noChangeAspect="1" noChangeArrowheads="1"/>
          </p:cNvPicPr>
          <p:nvPr/>
        </p:nvPicPr>
        <p:blipFill>
          <a:blip r:embed="rId16" cstate="print"/>
          <a:srcRect/>
          <a:stretch>
            <a:fillRect/>
          </a:stretch>
        </p:blipFill>
        <p:spPr bwMode="auto">
          <a:xfrm>
            <a:off x="233363" y="1782763"/>
            <a:ext cx="1709737" cy="346075"/>
          </a:xfrm>
          <a:prstGeom prst="rect">
            <a:avLst/>
          </a:prstGeom>
          <a:noFill/>
          <a:ln w="9525">
            <a:noFill/>
            <a:miter lim="800000"/>
            <a:headEnd/>
            <a:tailEnd/>
          </a:ln>
        </p:spPr>
      </p:pic>
      <p:pic>
        <p:nvPicPr>
          <p:cNvPr id="13333" name="Picture 22" descr="first_hawaiin_bank"/>
          <p:cNvPicPr>
            <a:picLocks noChangeAspect="1" noChangeArrowheads="1"/>
          </p:cNvPicPr>
          <p:nvPr/>
        </p:nvPicPr>
        <p:blipFill>
          <a:blip r:embed="rId17" cstate="print"/>
          <a:srcRect/>
          <a:stretch>
            <a:fillRect/>
          </a:stretch>
        </p:blipFill>
        <p:spPr bwMode="auto">
          <a:xfrm>
            <a:off x="296863" y="3632200"/>
            <a:ext cx="1152525" cy="412750"/>
          </a:xfrm>
          <a:prstGeom prst="rect">
            <a:avLst/>
          </a:prstGeom>
          <a:noFill/>
          <a:ln w="9525">
            <a:noFill/>
            <a:miter lim="800000"/>
            <a:headEnd/>
            <a:tailEnd/>
          </a:ln>
        </p:spPr>
      </p:pic>
      <p:pic>
        <p:nvPicPr>
          <p:cNvPr id="13334" name="Picture 23" descr="First_Horizon"/>
          <p:cNvPicPr>
            <a:picLocks noChangeAspect="1" noChangeArrowheads="1"/>
          </p:cNvPicPr>
          <p:nvPr/>
        </p:nvPicPr>
        <p:blipFill>
          <a:blip r:embed="rId18" cstate="print"/>
          <a:srcRect/>
          <a:stretch>
            <a:fillRect/>
          </a:stretch>
        </p:blipFill>
        <p:spPr bwMode="auto">
          <a:xfrm>
            <a:off x="7794625" y="2406650"/>
            <a:ext cx="868363" cy="236538"/>
          </a:xfrm>
          <a:prstGeom prst="rect">
            <a:avLst/>
          </a:prstGeom>
          <a:noFill/>
          <a:ln w="9525">
            <a:noFill/>
            <a:miter lim="800000"/>
            <a:headEnd/>
            <a:tailEnd/>
          </a:ln>
        </p:spPr>
      </p:pic>
      <p:pic>
        <p:nvPicPr>
          <p:cNvPr id="13335" name="Picture 24" descr="regions_bank"/>
          <p:cNvPicPr>
            <a:picLocks noChangeAspect="1" noChangeArrowheads="1"/>
          </p:cNvPicPr>
          <p:nvPr/>
        </p:nvPicPr>
        <p:blipFill>
          <a:blip r:embed="rId19" cstate="print"/>
          <a:srcRect/>
          <a:stretch>
            <a:fillRect/>
          </a:stretch>
        </p:blipFill>
        <p:spPr bwMode="auto">
          <a:xfrm>
            <a:off x="558800" y="1109663"/>
            <a:ext cx="898525" cy="190500"/>
          </a:xfrm>
          <a:prstGeom prst="rect">
            <a:avLst/>
          </a:prstGeom>
          <a:noFill/>
          <a:ln w="9525">
            <a:noFill/>
            <a:miter lim="800000"/>
            <a:headEnd/>
            <a:tailEnd/>
          </a:ln>
        </p:spPr>
      </p:pic>
      <p:pic>
        <p:nvPicPr>
          <p:cNvPr id="13336" name="Picture 25" descr="SunTrust"/>
          <p:cNvPicPr>
            <a:picLocks noChangeAspect="1" noChangeArrowheads="1"/>
          </p:cNvPicPr>
          <p:nvPr/>
        </p:nvPicPr>
        <p:blipFill>
          <a:blip r:embed="rId20" cstate="print"/>
          <a:srcRect/>
          <a:stretch>
            <a:fillRect/>
          </a:stretch>
        </p:blipFill>
        <p:spPr bwMode="auto">
          <a:xfrm>
            <a:off x="8067675" y="2760663"/>
            <a:ext cx="787400" cy="531812"/>
          </a:xfrm>
          <a:prstGeom prst="rect">
            <a:avLst/>
          </a:prstGeom>
          <a:noFill/>
          <a:ln w="9525">
            <a:noFill/>
            <a:miter lim="800000"/>
            <a:headEnd/>
            <a:tailEnd/>
          </a:ln>
        </p:spPr>
      </p:pic>
      <p:sp>
        <p:nvSpPr>
          <p:cNvPr id="13337" name="Text Box 26"/>
          <p:cNvSpPr txBox="1">
            <a:spLocks noChangeArrowheads="1"/>
          </p:cNvSpPr>
          <p:nvPr/>
        </p:nvSpPr>
        <p:spPr bwMode="auto">
          <a:xfrm>
            <a:off x="654050" y="5491163"/>
            <a:ext cx="2078038" cy="522287"/>
          </a:xfrm>
          <a:prstGeom prst="rect">
            <a:avLst/>
          </a:prstGeom>
          <a:noFill/>
          <a:ln w="19050" algn="ctr">
            <a:noFill/>
            <a:miter lim="800000"/>
            <a:headEnd/>
            <a:tailEnd/>
          </a:ln>
        </p:spPr>
        <p:txBody>
          <a:bodyPr>
            <a:spAutoFit/>
          </a:bodyPr>
          <a:lstStyle/>
          <a:p>
            <a:pPr algn="ctr"/>
            <a:r>
              <a:rPr lang="en-US" sz="1400">
                <a:solidFill>
                  <a:srgbClr val="000000"/>
                </a:solidFill>
                <a:latin typeface="Calibri" pitchFamily="34" charset="0"/>
              </a:rPr>
              <a:t>RMA/AFS</a:t>
            </a:r>
          </a:p>
          <a:p>
            <a:pPr algn="ctr"/>
            <a:r>
              <a:rPr lang="en-US" sz="1400">
                <a:solidFill>
                  <a:srgbClr val="000000"/>
                </a:solidFill>
                <a:latin typeface="Calibri" pitchFamily="34" charset="0"/>
              </a:rPr>
              <a:t>Risk Analysis Service</a:t>
            </a:r>
          </a:p>
        </p:txBody>
      </p:sp>
      <p:sp>
        <p:nvSpPr>
          <p:cNvPr id="13338" name="Text Box 27"/>
          <p:cNvSpPr txBox="1">
            <a:spLocks noChangeArrowheads="1"/>
          </p:cNvSpPr>
          <p:nvPr/>
        </p:nvSpPr>
        <p:spPr bwMode="auto">
          <a:xfrm>
            <a:off x="2927350" y="5495925"/>
            <a:ext cx="1633538" cy="522288"/>
          </a:xfrm>
          <a:prstGeom prst="rect">
            <a:avLst/>
          </a:prstGeom>
          <a:noFill/>
          <a:ln w="19050" algn="ctr">
            <a:noFill/>
            <a:miter lim="800000"/>
            <a:headEnd/>
            <a:tailEnd/>
          </a:ln>
        </p:spPr>
        <p:txBody>
          <a:bodyPr>
            <a:spAutoFit/>
          </a:bodyPr>
          <a:lstStyle/>
          <a:p>
            <a:pPr algn="ctr"/>
            <a:r>
              <a:rPr lang="en-US" sz="1400">
                <a:solidFill>
                  <a:srgbClr val="000000"/>
                </a:solidFill>
                <a:latin typeface="Calibri" pitchFamily="34" charset="0"/>
              </a:rPr>
              <a:t>Pricing </a:t>
            </a:r>
          </a:p>
          <a:p>
            <a:pPr algn="ctr"/>
            <a:r>
              <a:rPr lang="en-US" sz="1400">
                <a:solidFill>
                  <a:srgbClr val="000000"/>
                </a:solidFill>
                <a:latin typeface="Calibri" pitchFamily="34" charset="0"/>
              </a:rPr>
              <a:t>Dashboard</a:t>
            </a:r>
          </a:p>
        </p:txBody>
      </p:sp>
      <p:sp>
        <p:nvSpPr>
          <p:cNvPr id="13339" name="Text Box 28"/>
          <p:cNvSpPr txBox="1">
            <a:spLocks noChangeArrowheads="1"/>
          </p:cNvSpPr>
          <p:nvPr/>
        </p:nvSpPr>
        <p:spPr bwMode="auto">
          <a:xfrm>
            <a:off x="4659313" y="5487988"/>
            <a:ext cx="1943100" cy="523875"/>
          </a:xfrm>
          <a:prstGeom prst="rect">
            <a:avLst/>
          </a:prstGeom>
          <a:noFill/>
          <a:ln w="19050" algn="ctr">
            <a:noFill/>
            <a:miter lim="800000"/>
            <a:headEnd/>
            <a:tailEnd/>
          </a:ln>
        </p:spPr>
        <p:txBody>
          <a:bodyPr>
            <a:spAutoFit/>
          </a:bodyPr>
          <a:lstStyle/>
          <a:p>
            <a:pPr algn="ctr"/>
            <a:r>
              <a:rPr lang="en-US" sz="1400">
                <a:solidFill>
                  <a:srgbClr val="000000"/>
                </a:solidFill>
                <a:latin typeface="Calibri" pitchFamily="34" charset="0"/>
              </a:rPr>
              <a:t>Operational Benchmarking</a:t>
            </a:r>
          </a:p>
        </p:txBody>
      </p:sp>
      <p:sp>
        <p:nvSpPr>
          <p:cNvPr id="13340" name="Text Box 29"/>
          <p:cNvSpPr txBox="1">
            <a:spLocks noChangeArrowheads="1"/>
          </p:cNvSpPr>
          <p:nvPr/>
        </p:nvSpPr>
        <p:spPr bwMode="auto">
          <a:xfrm>
            <a:off x="6619875" y="5487988"/>
            <a:ext cx="1914525" cy="523875"/>
          </a:xfrm>
          <a:prstGeom prst="rect">
            <a:avLst/>
          </a:prstGeom>
          <a:noFill/>
          <a:ln w="19050" algn="ctr">
            <a:noFill/>
            <a:miter lim="800000"/>
            <a:headEnd/>
            <a:tailEnd/>
          </a:ln>
        </p:spPr>
        <p:txBody>
          <a:bodyPr>
            <a:spAutoFit/>
          </a:bodyPr>
          <a:lstStyle/>
          <a:p>
            <a:pPr algn="ctr" eaLnBrk="0" hangingPunct="0"/>
            <a:r>
              <a:rPr lang="en-US" sz="1400">
                <a:solidFill>
                  <a:srgbClr val="000000"/>
                </a:solidFill>
                <a:latin typeface="Calibri" pitchFamily="34" charset="0"/>
              </a:rPr>
              <a:t>CCAR</a:t>
            </a:r>
          </a:p>
          <a:p>
            <a:pPr algn="ctr" eaLnBrk="0" hangingPunct="0"/>
            <a:r>
              <a:rPr lang="en-US" sz="1400">
                <a:solidFill>
                  <a:srgbClr val="000000"/>
                </a:solidFill>
                <a:latin typeface="Calibri" pitchFamily="34" charset="0"/>
              </a:rPr>
              <a:t>Benchmarking</a:t>
            </a:r>
          </a:p>
        </p:txBody>
      </p:sp>
      <p:pic>
        <p:nvPicPr>
          <p:cNvPr id="13341" name="Picture 30"/>
          <p:cNvPicPr>
            <a:picLocks noChangeAspect="1" noChangeArrowheads="1"/>
          </p:cNvPicPr>
          <p:nvPr/>
        </p:nvPicPr>
        <p:blipFill>
          <a:blip r:embed="rId21" cstate="print"/>
          <a:srcRect r="39999"/>
          <a:stretch>
            <a:fillRect/>
          </a:stretch>
        </p:blipFill>
        <p:spPr bwMode="auto">
          <a:xfrm>
            <a:off x="5578475" y="895350"/>
            <a:ext cx="735013" cy="393700"/>
          </a:xfrm>
          <a:prstGeom prst="rect">
            <a:avLst/>
          </a:prstGeom>
          <a:noFill/>
          <a:ln w="19050">
            <a:noFill/>
            <a:miter lim="800000"/>
            <a:headEnd/>
            <a:tailEnd/>
          </a:ln>
        </p:spPr>
      </p:pic>
      <p:pic>
        <p:nvPicPr>
          <p:cNvPr id="13342" name="Picture 31" descr="first_republic_bank"/>
          <p:cNvPicPr>
            <a:picLocks noChangeAspect="1" noChangeArrowheads="1"/>
          </p:cNvPicPr>
          <p:nvPr/>
        </p:nvPicPr>
        <p:blipFill>
          <a:blip r:embed="rId22" cstate="print"/>
          <a:srcRect/>
          <a:stretch>
            <a:fillRect/>
          </a:stretch>
        </p:blipFill>
        <p:spPr bwMode="auto">
          <a:xfrm>
            <a:off x="2243138" y="4695825"/>
            <a:ext cx="1066800" cy="295275"/>
          </a:xfrm>
          <a:prstGeom prst="rect">
            <a:avLst/>
          </a:prstGeom>
          <a:noFill/>
          <a:ln w="9525">
            <a:noFill/>
            <a:miter lim="800000"/>
            <a:headEnd/>
            <a:tailEnd/>
          </a:ln>
        </p:spPr>
      </p:pic>
      <p:pic>
        <p:nvPicPr>
          <p:cNvPr id="13343" name="Picture 32" descr="union_bank_california"/>
          <p:cNvPicPr>
            <a:picLocks noChangeArrowheads="1"/>
          </p:cNvPicPr>
          <p:nvPr/>
        </p:nvPicPr>
        <p:blipFill>
          <a:blip r:embed="rId23" cstate="print"/>
          <a:srcRect/>
          <a:stretch>
            <a:fillRect/>
          </a:stretch>
        </p:blipFill>
        <p:spPr bwMode="auto">
          <a:xfrm>
            <a:off x="5624513" y="4468813"/>
            <a:ext cx="484187" cy="484187"/>
          </a:xfrm>
          <a:prstGeom prst="rect">
            <a:avLst/>
          </a:prstGeom>
          <a:noFill/>
          <a:ln w="9525">
            <a:noFill/>
            <a:miter lim="800000"/>
            <a:headEnd/>
            <a:tailEnd/>
          </a:ln>
        </p:spPr>
      </p:pic>
      <p:pic>
        <p:nvPicPr>
          <p:cNvPr id="13344" name="Picture 33" descr="zions_bank"/>
          <p:cNvPicPr>
            <a:picLocks noChangeAspect="1" noChangeArrowheads="1"/>
          </p:cNvPicPr>
          <p:nvPr/>
        </p:nvPicPr>
        <p:blipFill>
          <a:blip r:embed="rId24" cstate="print"/>
          <a:srcRect/>
          <a:stretch>
            <a:fillRect/>
          </a:stretch>
        </p:blipFill>
        <p:spPr bwMode="auto">
          <a:xfrm>
            <a:off x="6389688" y="1008063"/>
            <a:ext cx="1409700" cy="285750"/>
          </a:xfrm>
          <a:prstGeom prst="rect">
            <a:avLst/>
          </a:prstGeom>
          <a:noFill/>
          <a:ln w="9525">
            <a:noFill/>
            <a:miter lim="800000"/>
            <a:headEnd/>
            <a:tailEnd/>
          </a:ln>
        </p:spPr>
      </p:pic>
      <p:pic>
        <p:nvPicPr>
          <p:cNvPr id="13345" name="Picture 34" descr="City Nat Bank logo"/>
          <p:cNvPicPr>
            <a:picLocks noChangeAspect="1" noChangeArrowheads="1"/>
          </p:cNvPicPr>
          <p:nvPr/>
        </p:nvPicPr>
        <p:blipFill>
          <a:blip r:embed="rId25" cstate="print"/>
          <a:srcRect/>
          <a:stretch>
            <a:fillRect/>
          </a:stretch>
        </p:blipFill>
        <p:spPr bwMode="auto">
          <a:xfrm>
            <a:off x="6289675" y="4356100"/>
            <a:ext cx="1165225" cy="338138"/>
          </a:xfrm>
          <a:prstGeom prst="rect">
            <a:avLst/>
          </a:prstGeom>
          <a:noFill/>
          <a:ln w="9525">
            <a:noFill/>
            <a:miter lim="800000"/>
            <a:headEnd/>
            <a:tailEnd/>
          </a:ln>
        </p:spPr>
      </p:pic>
      <p:pic>
        <p:nvPicPr>
          <p:cNvPr id="13346" name="Picture 37" descr="BBVA compass"/>
          <p:cNvPicPr>
            <a:picLocks noChangeAspect="1" noChangeArrowheads="1"/>
          </p:cNvPicPr>
          <p:nvPr/>
        </p:nvPicPr>
        <p:blipFill>
          <a:blip r:embed="rId26" cstate="print"/>
          <a:srcRect/>
          <a:stretch>
            <a:fillRect/>
          </a:stretch>
        </p:blipFill>
        <p:spPr bwMode="auto">
          <a:xfrm>
            <a:off x="709613" y="4711700"/>
            <a:ext cx="1190625" cy="288925"/>
          </a:xfrm>
          <a:prstGeom prst="rect">
            <a:avLst/>
          </a:prstGeom>
          <a:noFill/>
          <a:ln w="9525">
            <a:noFill/>
            <a:miter lim="800000"/>
            <a:headEnd/>
            <a:tailEnd/>
          </a:ln>
        </p:spPr>
      </p:pic>
      <p:sp>
        <p:nvSpPr>
          <p:cNvPr id="13347" name="Text Box 38"/>
          <p:cNvSpPr txBox="1">
            <a:spLocks noChangeArrowheads="1"/>
          </p:cNvSpPr>
          <p:nvPr/>
        </p:nvSpPr>
        <p:spPr bwMode="auto">
          <a:xfrm>
            <a:off x="3055938" y="6018213"/>
            <a:ext cx="2947987" cy="338137"/>
          </a:xfrm>
          <a:prstGeom prst="rect">
            <a:avLst/>
          </a:prstGeom>
          <a:solidFill>
            <a:schemeClr val="bg1">
              <a:alpha val="79999"/>
            </a:schemeClr>
          </a:solidFill>
          <a:ln w="19050" algn="ctr">
            <a:noFill/>
            <a:miter lim="800000"/>
            <a:headEnd/>
            <a:tailEnd/>
          </a:ln>
        </p:spPr>
        <p:txBody>
          <a:bodyPr>
            <a:spAutoFit/>
          </a:bodyPr>
          <a:lstStyle/>
          <a:p>
            <a:pPr algn="ctr"/>
            <a:r>
              <a:rPr lang="en-US" sz="1600">
                <a:solidFill>
                  <a:srgbClr val="000000"/>
                </a:solidFill>
                <a:latin typeface="Calibri" pitchFamily="34" charset="0"/>
              </a:rPr>
              <a:t>AFS Benchmarking Services</a:t>
            </a:r>
          </a:p>
        </p:txBody>
      </p:sp>
      <p:sp>
        <p:nvSpPr>
          <p:cNvPr id="3511335" name="Rectangle 39"/>
          <p:cNvSpPr>
            <a:spLocks noChangeArrowheads="1"/>
          </p:cNvSpPr>
          <p:nvPr/>
        </p:nvSpPr>
        <p:spPr bwMode="auto">
          <a:xfrm>
            <a:off x="561883" y="5132381"/>
            <a:ext cx="7978775" cy="258762"/>
          </a:xfrm>
          <a:prstGeom prst="rect">
            <a:avLst/>
          </a:prstGeom>
          <a:gradFill rotWithShape="1">
            <a:gsLst>
              <a:gs pos="0">
                <a:srgbClr val="1465F6">
                  <a:alpha val="60001"/>
                </a:srgbClr>
              </a:gs>
              <a:gs pos="50000">
                <a:srgbClr val="1465F6">
                  <a:gamma/>
                  <a:tint val="30196"/>
                  <a:invGamma/>
                </a:srgbClr>
              </a:gs>
              <a:gs pos="100000">
                <a:srgbClr val="1465F6">
                  <a:alpha val="60001"/>
                </a:srgbClr>
              </a:gs>
            </a:gsLst>
            <a:lin ang="5400000" scaled="1"/>
          </a:gradFill>
          <a:ln w="6350" algn="ctr">
            <a:solidFill>
              <a:srgbClr val="000080"/>
            </a:solidFill>
            <a:miter lim="800000"/>
            <a:headEnd/>
            <a:tailEnd/>
          </a:ln>
          <a:effectLst/>
        </p:spPr>
        <p:txBody>
          <a:bodyPr wrap="none" anchor="ctr"/>
          <a:lstStyle/>
          <a:p>
            <a:pPr>
              <a:defRPr/>
            </a:pPr>
            <a:endParaRPr lang="en-US">
              <a:solidFill>
                <a:srgbClr val="000000"/>
              </a:solidFill>
              <a:latin typeface="Arial" pitchFamily="34" charset="0"/>
            </a:endParaRPr>
          </a:p>
        </p:txBody>
      </p:sp>
      <p:sp>
        <p:nvSpPr>
          <p:cNvPr id="13351" name="Text Box 40"/>
          <p:cNvSpPr txBox="1">
            <a:spLocks noChangeArrowheads="1"/>
          </p:cNvSpPr>
          <p:nvPr/>
        </p:nvSpPr>
        <p:spPr bwMode="auto">
          <a:xfrm>
            <a:off x="3595688" y="5094288"/>
            <a:ext cx="1949450" cy="338137"/>
          </a:xfrm>
          <a:prstGeom prst="rect">
            <a:avLst/>
          </a:prstGeom>
          <a:noFill/>
          <a:ln w="19050" algn="ctr">
            <a:noFill/>
            <a:miter lim="800000"/>
            <a:headEnd/>
            <a:tailEnd/>
          </a:ln>
        </p:spPr>
        <p:txBody>
          <a:bodyPr wrap="none">
            <a:spAutoFit/>
          </a:bodyPr>
          <a:lstStyle/>
          <a:p>
            <a:pPr algn="ctr"/>
            <a:r>
              <a:rPr lang="en-US" sz="1600" b="1">
                <a:solidFill>
                  <a:srgbClr val="000000"/>
                </a:solidFill>
                <a:latin typeface="Calibri" pitchFamily="34" charset="0"/>
              </a:rPr>
              <a:t>AFS Lending Systems</a:t>
            </a:r>
          </a:p>
        </p:txBody>
      </p:sp>
      <p:pic>
        <p:nvPicPr>
          <p:cNvPr id="13352" name="Picture 41" descr="santander"/>
          <p:cNvPicPr>
            <a:picLocks noChangeAspect="1" noChangeArrowheads="1"/>
          </p:cNvPicPr>
          <p:nvPr/>
        </p:nvPicPr>
        <p:blipFill>
          <a:blip r:embed="rId27" cstate="print"/>
          <a:srcRect/>
          <a:stretch>
            <a:fillRect/>
          </a:stretch>
        </p:blipFill>
        <p:spPr bwMode="auto">
          <a:xfrm>
            <a:off x="474663" y="4175125"/>
            <a:ext cx="917575" cy="358775"/>
          </a:xfrm>
          <a:prstGeom prst="rect">
            <a:avLst/>
          </a:prstGeom>
          <a:noFill/>
          <a:ln w="9525">
            <a:noFill/>
            <a:miter lim="800000"/>
            <a:headEnd/>
            <a:tailEnd/>
          </a:ln>
        </p:spPr>
      </p:pic>
      <p:pic>
        <p:nvPicPr>
          <p:cNvPr id="13353" name="Picture 45" descr="BNP_Parabis02"/>
          <p:cNvPicPr>
            <a:picLocks noChangeAspect="1" noChangeArrowheads="1"/>
          </p:cNvPicPr>
          <p:nvPr/>
        </p:nvPicPr>
        <p:blipFill>
          <a:blip r:embed="rId28" cstate="print"/>
          <a:srcRect/>
          <a:stretch>
            <a:fillRect/>
          </a:stretch>
        </p:blipFill>
        <p:spPr bwMode="auto">
          <a:xfrm>
            <a:off x="1466850" y="1344613"/>
            <a:ext cx="838200" cy="433387"/>
          </a:xfrm>
          <a:prstGeom prst="rect">
            <a:avLst/>
          </a:prstGeom>
          <a:noFill/>
          <a:ln w="9525">
            <a:noFill/>
            <a:miter lim="800000"/>
            <a:headEnd/>
            <a:tailEnd/>
          </a:ln>
        </p:spPr>
      </p:pic>
      <p:pic>
        <p:nvPicPr>
          <p:cNvPr id="13354" name="Picture 46" descr="BankofTokyo-Mit UFJ"/>
          <p:cNvPicPr>
            <a:picLocks noChangeAspect="1" noChangeArrowheads="1"/>
          </p:cNvPicPr>
          <p:nvPr/>
        </p:nvPicPr>
        <p:blipFill>
          <a:blip r:embed="rId29" cstate="print"/>
          <a:srcRect/>
          <a:stretch>
            <a:fillRect/>
          </a:stretch>
        </p:blipFill>
        <p:spPr bwMode="auto">
          <a:xfrm>
            <a:off x="3257550" y="885825"/>
            <a:ext cx="1866900" cy="363538"/>
          </a:xfrm>
          <a:prstGeom prst="rect">
            <a:avLst/>
          </a:prstGeom>
          <a:noFill/>
          <a:ln w="9525">
            <a:noFill/>
            <a:miter lim="800000"/>
            <a:headEnd/>
            <a:tailEnd/>
          </a:ln>
        </p:spPr>
      </p:pic>
      <p:pic>
        <p:nvPicPr>
          <p:cNvPr id="13355" name="Picture 45" descr="TD%20Banknorth%20[1].jpg"/>
          <p:cNvPicPr>
            <a:picLocks noChangeAspect="1"/>
          </p:cNvPicPr>
          <p:nvPr/>
        </p:nvPicPr>
        <p:blipFill>
          <a:blip r:embed="rId30" cstate="print"/>
          <a:srcRect r="58064" b="8643"/>
          <a:stretch>
            <a:fillRect/>
          </a:stretch>
        </p:blipFill>
        <p:spPr bwMode="auto">
          <a:xfrm>
            <a:off x="8483600" y="3967163"/>
            <a:ext cx="398463" cy="330200"/>
          </a:xfrm>
          <a:prstGeom prst="rect">
            <a:avLst/>
          </a:prstGeom>
          <a:noFill/>
          <a:ln w="9525">
            <a:noFill/>
            <a:miter lim="800000"/>
            <a:headEnd/>
            <a:tailEnd/>
          </a:ln>
        </p:spPr>
      </p:pic>
      <p:pic>
        <p:nvPicPr>
          <p:cNvPr id="13356" name="Picture 46" descr="HSBC.png"/>
          <p:cNvPicPr>
            <a:picLocks noChangeAspect="1"/>
          </p:cNvPicPr>
          <p:nvPr/>
        </p:nvPicPr>
        <p:blipFill>
          <a:blip r:embed="rId31" cstate="print"/>
          <a:srcRect/>
          <a:stretch>
            <a:fillRect/>
          </a:stretch>
        </p:blipFill>
        <p:spPr bwMode="auto">
          <a:xfrm>
            <a:off x="7265988" y="1900238"/>
            <a:ext cx="854075" cy="173037"/>
          </a:xfrm>
          <a:prstGeom prst="rect">
            <a:avLst/>
          </a:prstGeom>
          <a:noFill/>
          <a:ln w="9525">
            <a:noFill/>
            <a:miter lim="800000"/>
            <a:headEnd/>
            <a:tailEnd/>
          </a:ln>
        </p:spPr>
      </p:pic>
      <p:pic>
        <p:nvPicPr>
          <p:cNvPr id="13357" name="Picture 47" descr="Bank_of_Montreal.png"/>
          <p:cNvPicPr>
            <a:picLocks noChangeAspect="1"/>
          </p:cNvPicPr>
          <p:nvPr/>
        </p:nvPicPr>
        <p:blipFill>
          <a:blip r:embed="rId32" cstate="print"/>
          <a:srcRect/>
          <a:stretch>
            <a:fillRect/>
          </a:stretch>
        </p:blipFill>
        <p:spPr bwMode="auto">
          <a:xfrm>
            <a:off x="4630738" y="1541463"/>
            <a:ext cx="1336675" cy="190500"/>
          </a:xfrm>
          <a:prstGeom prst="rect">
            <a:avLst/>
          </a:prstGeom>
          <a:noFill/>
          <a:ln w="9525">
            <a:noFill/>
            <a:miter lim="800000"/>
            <a:headEnd/>
            <a:tailEnd/>
          </a:ln>
        </p:spPr>
      </p:pic>
      <p:pic>
        <p:nvPicPr>
          <p:cNvPr id="13358" name="Picture 48" descr="TriState Capital.jpg"/>
          <p:cNvPicPr>
            <a:picLocks noChangeAspect="1"/>
          </p:cNvPicPr>
          <p:nvPr/>
        </p:nvPicPr>
        <p:blipFill>
          <a:blip r:embed="rId33" cstate="print"/>
          <a:srcRect/>
          <a:stretch>
            <a:fillRect/>
          </a:stretch>
        </p:blipFill>
        <p:spPr bwMode="auto">
          <a:xfrm>
            <a:off x="3548063" y="4662488"/>
            <a:ext cx="868362" cy="346075"/>
          </a:xfrm>
          <a:prstGeom prst="rect">
            <a:avLst/>
          </a:prstGeom>
          <a:noFill/>
          <a:ln w="9525">
            <a:noFill/>
            <a:miter lim="800000"/>
            <a:headEnd/>
            <a:tailEnd/>
          </a:ln>
        </p:spPr>
      </p:pic>
      <p:pic>
        <p:nvPicPr>
          <p:cNvPr id="13359" name="Picture 49" descr="onewest-bank-logo-300x203.png"/>
          <p:cNvPicPr>
            <a:picLocks noChangeAspect="1"/>
          </p:cNvPicPr>
          <p:nvPr/>
        </p:nvPicPr>
        <p:blipFill>
          <a:blip r:embed="rId34" cstate="print"/>
          <a:srcRect/>
          <a:stretch>
            <a:fillRect/>
          </a:stretch>
        </p:blipFill>
        <p:spPr bwMode="auto">
          <a:xfrm>
            <a:off x="7137400" y="3705225"/>
            <a:ext cx="820738" cy="555625"/>
          </a:xfrm>
          <a:prstGeom prst="rect">
            <a:avLst/>
          </a:prstGeom>
          <a:noFill/>
          <a:ln w="9525">
            <a:noFill/>
            <a:miter lim="800000"/>
            <a:headEnd/>
            <a:tailEnd/>
          </a:ln>
        </p:spPr>
      </p:pic>
      <p:pic>
        <p:nvPicPr>
          <p:cNvPr id="13360" name="Picture 50" descr="Trustmark.jpg"/>
          <p:cNvPicPr>
            <a:picLocks noChangeAspect="1"/>
          </p:cNvPicPr>
          <p:nvPr/>
        </p:nvPicPr>
        <p:blipFill>
          <a:blip r:embed="rId35" cstate="print"/>
          <a:srcRect/>
          <a:stretch>
            <a:fillRect/>
          </a:stretch>
        </p:blipFill>
        <p:spPr bwMode="auto">
          <a:xfrm>
            <a:off x="7764463" y="3292475"/>
            <a:ext cx="847725" cy="296863"/>
          </a:xfrm>
          <a:prstGeom prst="rect">
            <a:avLst/>
          </a:prstGeom>
          <a:noFill/>
          <a:ln w="9525">
            <a:noFill/>
            <a:miter lim="800000"/>
            <a:headEnd/>
            <a:tailEnd/>
          </a:ln>
        </p:spPr>
      </p:pic>
      <p:pic>
        <p:nvPicPr>
          <p:cNvPr id="13361" name="Picture 51" descr="texas_capital_bank.png"/>
          <p:cNvPicPr>
            <a:picLocks noChangeAspect="1"/>
          </p:cNvPicPr>
          <p:nvPr/>
        </p:nvPicPr>
        <p:blipFill>
          <a:blip r:embed="rId36" cstate="print"/>
          <a:srcRect/>
          <a:stretch>
            <a:fillRect/>
          </a:stretch>
        </p:blipFill>
        <p:spPr bwMode="auto">
          <a:xfrm>
            <a:off x="6426200" y="4827588"/>
            <a:ext cx="1236663" cy="144462"/>
          </a:xfrm>
          <a:prstGeom prst="rect">
            <a:avLst/>
          </a:prstGeom>
          <a:noFill/>
          <a:ln w="9525">
            <a:noFill/>
            <a:miter lim="800000"/>
            <a:headEnd/>
            <a:tailEnd/>
          </a:ln>
        </p:spPr>
      </p:pic>
      <p:pic>
        <p:nvPicPr>
          <p:cNvPr id="13362" name="Picture 49" descr="http://2.bp.blogspot.com/-TdbKineluwA/UQdyeehgnXI/AAAAAAAAC40/btbgRei0Lqg/s1600/GE_Capital_monogram_7455-2009.jpg"/>
          <p:cNvPicPr>
            <a:picLocks noChangeAspect="1" noChangeArrowheads="1"/>
          </p:cNvPicPr>
          <p:nvPr/>
        </p:nvPicPr>
        <p:blipFill>
          <a:blip r:embed="rId37" cstate="print"/>
          <a:srcRect/>
          <a:stretch>
            <a:fillRect/>
          </a:stretch>
        </p:blipFill>
        <p:spPr bwMode="auto">
          <a:xfrm>
            <a:off x="7866063" y="4641850"/>
            <a:ext cx="922337" cy="438150"/>
          </a:xfrm>
          <a:prstGeom prst="rect">
            <a:avLst/>
          </a:prstGeom>
          <a:noFill/>
          <a:ln w="9525">
            <a:noFill/>
            <a:miter lim="800000"/>
            <a:headEnd/>
            <a:tailEnd/>
          </a:ln>
        </p:spPr>
      </p:pic>
      <p:pic>
        <p:nvPicPr>
          <p:cNvPr id="13363" name="Picture 53" descr="Bank_of_Oklahoma.jpg"/>
          <p:cNvPicPr>
            <a:picLocks noChangeAspect="1"/>
          </p:cNvPicPr>
          <p:nvPr/>
        </p:nvPicPr>
        <p:blipFill>
          <a:blip r:embed="rId38" cstate="print"/>
          <a:srcRect/>
          <a:stretch>
            <a:fillRect/>
          </a:stretch>
        </p:blipFill>
        <p:spPr bwMode="auto">
          <a:xfrm>
            <a:off x="7683500" y="4360863"/>
            <a:ext cx="749300" cy="185737"/>
          </a:xfrm>
          <a:prstGeom prst="rect">
            <a:avLst/>
          </a:prstGeom>
          <a:noFill/>
          <a:ln w="9525">
            <a:noFill/>
            <a:miter lim="800000"/>
            <a:headEnd/>
            <a:tailEnd/>
          </a:ln>
        </p:spPr>
      </p:pic>
      <p:pic>
        <p:nvPicPr>
          <p:cNvPr id="13364" name="Picture 55" descr="commerce bank_MI.JPG"/>
          <p:cNvPicPr>
            <a:picLocks noChangeAspect="1"/>
          </p:cNvPicPr>
          <p:nvPr/>
        </p:nvPicPr>
        <p:blipFill>
          <a:blip r:embed="rId39" cstate="print"/>
          <a:srcRect/>
          <a:stretch>
            <a:fillRect/>
          </a:stretch>
        </p:blipFill>
        <p:spPr bwMode="auto">
          <a:xfrm>
            <a:off x="7940675" y="3671888"/>
            <a:ext cx="949325" cy="184150"/>
          </a:xfrm>
          <a:prstGeom prst="rect">
            <a:avLst/>
          </a:prstGeom>
          <a:noFill/>
          <a:ln w="9525">
            <a:noFill/>
            <a:miter lim="800000"/>
            <a:headEnd/>
            <a:tailEnd/>
          </a:ln>
        </p:spPr>
      </p:pic>
      <p:pic>
        <p:nvPicPr>
          <p:cNvPr id="13365" name="Picture 56" descr="Flagstar-logo.jpg"/>
          <p:cNvPicPr>
            <a:picLocks noChangeAspect="1"/>
          </p:cNvPicPr>
          <p:nvPr/>
        </p:nvPicPr>
        <p:blipFill>
          <a:blip r:embed="rId40" cstate="print"/>
          <a:srcRect/>
          <a:stretch>
            <a:fillRect/>
          </a:stretch>
        </p:blipFill>
        <p:spPr bwMode="auto">
          <a:xfrm>
            <a:off x="8305800" y="1946275"/>
            <a:ext cx="652463" cy="330200"/>
          </a:xfrm>
          <a:prstGeom prst="rect">
            <a:avLst/>
          </a:prstGeom>
          <a:noFill/>
          <a:ln w="9525">
            <a:noFill/>
            <a:miter lim="800000"/>
            <a:headEnd/>
            <a:tailEnd/>
          </a:ln>
        </p:spPr>
      </p:pic>
      <p:pic>
        <p:nvPicPr>
          <p:cNvPr id="13366" name="Picture 57" descr="raymond_james_2011.jpg"/>
          <p:cNvPicPr>
            <a:picLocks noChangeAspect="1"/>
          </p:cNvPicPr>
          <p:nvPr/>
        </p:nvPicPr>
        <p:blipFill>
          <a:blip r:embed="rId41" cstate="print"/>
          <a:srcRect/>
          <a:stretch>
            <a:fillRect/>
          </a:stretch>
        </p:blipFill>
        <p:spPr bwMode="auto">
          <a:xfrm>
            <a:off x="225425" y="1535113"/>
            <a:ext cx="1062038" cy="112712"/>
          </a:xfrm>
          <a:prstGeom prst="rect">
            <a:avLst/>
          </a:prstGeom>
          <a:noFill/>
          <a:ln w="9525">
            <a:noFill/>
            <a:miter lim="800000"/>
            <a:headEnd/>
            <a:tailEnd/>
          </a:ln>
        </p:spPr>
      </p:pic>
      <p:pic>
        <p:nvPicPr>
          <p:cNvPr id="13367" name="Picture 58" descr="synovus.png"/>
          <p:cNvPicPr>
            <a:picLocks noChangeAspect="1"/>
          </p:cNvPicPr>
          <p:nvPr/>
        </p:nvPicPr>
        <p:blipFill>
          <a:blip r:embed="rId42" cstate="print"/>
          <a:srcRect/>
          <a:stretch>
            <a:fillRect/>
          </a:stretch>
        </p:blipFill>
        <p:spPr bwMode="auto">
          <a:xfrm>
            <a:off x="7999413" y="1046163"/>
            <a:ext cx="746125" cy="231775"/>
          </a:xfrm>
          <a:prstGeom prst="rect">
            <a:avLst/>
          </a:prstGeom>
          <a:noFill/>
          <a:ln w="9525">
            <a:noFill/>
            <a:miter lim="800000"/>
            <a:headEnd/>
            <a:tailEnd/>
          </a:ln>
        </p:spPr>
      </p:pic>
      <p:pic>
        <p:nvPicPr>
          <p:cNvPr id="13368" name="Picture 54" descr="First_Merit.png"/>
          <p:cNvPicPr>
            <a:picLocks noChangeAspect="1"/>
          </p:cNvPicPr>
          <p:nvPr/>
        </p:nvPicPr>
        <p:blipFill>
          <a:blip r:embed="rId43" cstate="print"/>
          <a:srcRect/>
          <a:stretch>
            <a:fillRect/>
          </a:stretch>
        </p:blipFill>
        <p:spPr bwMode="auto">
          <a:xfrm>
            <a:off x="366713" y="2519363"/>
            <a:ext cx="835025" cy="4349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AFS Pricing Dashboard</a:t>
            </a:r>
          </a:p>
        </p:txBody>
      </p:sp>
      <p:graphicFrame>
        <p:nvGraphicFramePr>
          <p:cNvPr id="15362" name="Chart 1"/>
          <p:cNvGraphicFramePr>
            <a:graphicFrameLocks/>
          </p:cNvGraphicFramePr>
          <p:nvPr/>
        </p:nvGraphicFramePr>
        <p:xfrm>
          <a:off x="273050" y="973138"/>
          <a:ext cx="4311650" cy="5275262"/>
        </p:xfrm>
        <a:graphic>
          <a:graphicData uri="http://schemas.openxmlformats.org/presentationml/2006/ole">
            <p:oleObj spid="_x0000_s15362" r:id="rId3" imgW="4310246" imgH="5273497" progId="Excel.Sheet.8">
              <p:embed/>
            </p:oleObj>
          </a:graphicData>
        </a:graphic>
      </p:graphicFrame>
      <p:sp>
        <p:nvSpPr>
          <p:cNvPr id="15364" name="Rectangle 3"/>
          <p:cNvSpPr txBox="1">
            <a:spLocks noChangeArrowheads="1"/>
          </p:cNvSpPr>
          <p:nvPr/>
        </p:nvSpPr>
        <p:spPr bwMode="auto">
          <a:xfrm>
            <a:off x="4584700" y="4416425"/>
            <a:ext cx="4495800" cy="909638"/>
          </a:xfrm>
          <a:prstGeom prst="rect">
            <a:avLst/>
          </a:prstGeom>
          <a:noFill/>
          <a:ln w="9525">
            <a:noFill/>
            <a:miter lim="800000"/>
            <a:headEnd/>
            <a:tailEnd/>
          </a:ln>
        </p:spPr>
        <p:txBody>
          <a:bodyPr>
            <a:spAutoFit/>
          </a:bodyPr>
          <a:lstStyle/>
          <a:p>
            <a:pPr marL="679450" lvl="1" indent="-228600" eaLnBrk="0" hangingPunct="0">
              <a:spcBef>
                <a:spcPct val="20000"/>
              </a:spcBef>
              <a:buClr>
                <a:srgbClr val="FFCC00"/>
              </a:buClr>
              <a:buSzPct val="100000"/>
              <a:buFont typeface="Calibri" pitchFamily="34" charset="0"/>
              <a:buChar char="–"/>
            </a:pPr>
            <a:endParaRPr lang="en-US">
              <a:solidFill>
                <a:srgbClr val="595959"/>
              </a:solidFill>
              <a:latin typeface="Calibri" pitchFamily="34" charset="0"/>
            </a:endParaRPr>
          </a:p>
          <a:p>
            <a:pPr marL="2063750" lvl="4" indent="-228600" eaLnBrk="0" hangingPunct="0">
              <a:spcBef>
                <a:spcPct val="20000"/>
              </a:spcBef>
              <a:buClr>
                <a:srgbClr val="FFCC00"/>
              </a:buClr>
              <a:buFont typeface="Wingdings" pitchFamily="2" charset="2"/>
              <a:buChar char="Ø"/>
            </a:pPr>
            <a:endParaRPr lang="en-US" sz="1000" i="1">
              <a:solidFill>
                <a:srgbClr val="595959"/>
              </a:solidFill>
              <a:latin typeface="Calibri" pitchFamily="34" charset="0"/>
            </a:endParaRPr>
          </a:p>
          <a:p>
            <a:pPr eaLnBrk="0" hangingPunct="0">
              <a:spcBef>
                <a:spcPct val="20000"/>
              </a:spcBef>
              <a:buClr>
                <a:srgbClr val="FFCC00"/>
              </a:buClr>
              <a:buFont typeface="Wingdings" pitchFamily="2" charset="2"/>
              <a:buChar char="§"/>
            </a:pPr>
            <a:endParaRPr lang="en-US" sz="1600">
              <a:solidFill>
                <a:srgbClr val="595959"/>
              </a:solidFill>
              <a:latin typeface="Calibri" pitchFamily="34" charset="0"/>
            </a:endParaRPr>
          </a:p>
        </p:txBody>
      </p:sp>
      <p:sp>
        <p:nvSpPr>
          <p:cNvPr id="15365" name="Rectangle 3"/>
          <p:cNvSpPr txBox="1">
            <a:spLocks noChangeArrowheads="1"/>
          </p:cNvSpPr>
          <p:nvPr/>
        </p:nvSpPr>
        <p:spPr bwMode="auto">
          <a:xfrm>
            <a:off x="4445000" y="1600200"/>
            <a:ext cx="4419600" cy="3908425"/>
          </a:xfrm>
          <a:prstGeom prst="rect">
            <a:avLst/>
          </a:prstGeom>
          <a:noFill/>
          <a:ln w="9525">
            <a:noFill/>
            <a:miter lim="800000"/>
            <a:headEnd/>
            <a:tailEnd/>
          </a:ln>
        </p:spPr>
        <p:txBody>
          <a:bodyPr>
            <a:spAutoFit/>
          </a:bodyPr>
          <a:lstStyle/>
          <a:p>
            <a:pPr marL="679450" lvl="1" indent="-228600" eaLnBrk="0" hangingPunct="0">
              <a:buClr>
                <a:srgbClr val="002356"/>
              </a:buClr>
              <a:buSzPct val="100000"/>
              <a:buFont typeface="Wingdings" pitchFamily="2" charset="2"/>
              <a:buChar char="§"/>
            </a:pPr>
            <a:r>
              <a:rPr lang="en-US" sz="1800">
                <a:latin typeface="Calibri" pitchFamily="34" charset="0"/>
              </a:rPr>
              <a:t>The industry source for Commercial Lending Pricing Trends </a:t>
            </a:r>
          </a:p>
          <a:p>
            <a:pPr marL="679450" lvl="1" indent="-228600" eaLnBrk="0" hangingPunct="0">
              <a:buClr>
                <a:srgbClr val="002356"/>
              </a:buClr>
              <a:buSzPct val="100000"/>
              <a:buFont typeface="Wingdings" pitchFamily="2" charset="2"/>
              <a:buChar char="§"/>
            </a:pPr>
            <a:r>
              <a:rPr lang="en-US" sz="1800">
                <a:solidFill>
                  <a:srgbClr val="000000"/>
                </a:solidFill>
                <a:latin typeface="Calibri" pitchFamily="34" charset="0"/>
              </a:rPr>
              <a:t>Includes $1 trillion in commercial loan commitments, with 70,000 new or renewed loans added per quarter</a:t>
            </a:r>
          </a:p>
          <a:p>
            <a:pPr marL="679450" lvl="1" indent="-228600" eaLnBrk="0" hangingPunct="0">
              <a:buClr>
                <a:srgbClr val="002356"/>
              </a:buClr>
              <a:buSzPct val="100000"/>
              <a:buFont typeface="Wingdings" pitchFamily="2" charset="2"/>
              <a:buChar char="§"/>
            </a:pPr>
            <a:r>
              <a:rPr lang="en-US" sz="1800">
                <a:solidFill>
                  <a:srgbClr val="000000"/>
                </a:solidFill>
                <a:latin typeface="Calibri" pitchFamily="34" charset="0"/>
              </a:rPr>
              <a:t>Twenty-eight banks currently participate, including</a:t>
            </a:r>
          </a:p>
          <a:p>
            <a:pPr marL="1147763" lvl="2" indent="-227013" eaLnBrk="0" hangingPunct="0">
              <a:buClr>
                <a:srgbClr val="002356"/>
              </a:buClr>
              <a:buFont typeface="Wingdings" pitchFamily="2" charset="2"/>
              <a:buChar char="§"/>
            </a:pPr>
            <a:r>
              <a:rPr lang="en-US" sz="1600" i="1">
                <a:solidFill>
                  <a:srgbClr val="000000"/>
                </a:solidFill>
                <a:latin typeface="Calibri" pitchFamily="34" charset="0"/>
              </a:rPr>
              <a:t>7 of the top 10 banks</a:t>
            </a:r>
          </a:p>
          <a:p>
            <a:pPr marL="1147763" lvl="2" indent="-227013" eaLnBrk="0" hangingPunct="0">
              <a:buClr>
                <a:srgbClr val="002356"/>
              </a:buClr>
              <a:buFont typeface="Wingdings" pitchFamily="2" charset="2"/>
              <a:buChar char="§"/>
            </a:pPr>
            <a:r>
              <a:rPr lang="en-US" sz="1600" i="1">
                <a:solidFill>
                  <a:srgbClr val="000000"/>
                </a:solidFill>
                <a:latin typeface="Calibri" pitchFamily="34" charset="0"/>
              </a:rPr>
              <a:t>20 of the top 50 banks</a:t>
            </a:r>
          </a:p>
          <a:p>
            <a:pPr marL="679450" lvl="1" indent="-228600" eaLnBrk="0" hangingPunct="0">
              <a:buClr>
                <a:srgbClr val="002356"/>
              </a:buClr>
              <a:buSzPct val="100000"/>
              <a:buFont typeface="Wingdings" pitchFamily="2" charset="2"/>
              <a:buChar char="§"/>
            </a:pPr>
            <a:r>
              <a:rPr lang="en-US" sz="1800">
                <a:solidFill>
                  <a:srgbClr val="000000"/>
                </a:solidFill>
                <a:latin typeface="Calibri" pitchFamily="34" charset="0"/>
              </a:rPr>
              <a:t>Benchmarking of key loan pricing and volume growth metrics against market peers</a:t>
            </a:r>
          </a:p>
          <a:p>
            <a:pPr marL="679450" lvl="1" indent="-228600" eaLnBrk="0" hangingPunct="0">
              <a:buClr>
                <a:srgbClr val="002356"/>
              </a:buClr>
              <a:buSzPct val="100000"/>
              <a:buFont typeface="Wingdings" pitchFamily="2" charset="2"/>
              <a:buChar char="§"/>
            </a:pPr>
            <a:r>
              <a:rPr lang="en-US" sz="1800">
                <a:solidFill>
                  <a:srgbClr val="000000"/>
                </a:solidFill>
                <a:latin typeface="Calibri" pitchFamily="34" charset="0"/>
              </a:rPr>
              <a:t>Robust platform for analytics, reporting, and monitoring</a:t>
            </a:r>
          </a:p>
        </p:txBody>
      </p:sp>
      <p:pic>
        <p:nvPicPr>
          <p:cNvPr id="15366" name="Picture 2"/>
          <p:cNvPicPr>
            <a:picLocks noChangeAspect="1" noChangeArrowheads="1"/>
          </p:cNvPicPr>
          <p:nvPr/>
        </p:nvPicPr>
        <p:blipFill>
          <a:blip r:embed="rId4" cstate="print"/>
          <a:srcRect/>
          <a:stretch>
            <a:fillRect/>
          </a:stretch>
        </p:blipFill>
        <p:spPr bwMode="auto">
          <a:xfrm>
            <a:off x="609600" y="1108075"/>
            <a:ext cx="3657600" cy="2565400"/>
          </a:xfrm>
          <a:prstGeom prst="rect">
            <a:avLst/>
          </a:prstGeom>
          <a:noFill/>
          <a:ln w="9525">
            <a:noFill/>
            <a:miter lim="800000"/>
            <a:headEnd/>
            <a:tailEnd/>
          </a:ln>
        </p:spPr>
      </p:pic>
      <p:pic>
        <p:nvPicPr>
          <p:cNvPr id="15367" name="Picture 3"/>
          <p:cNvPicPr>
            <a:picLocks noChangeAspect="1" noChangeArrowheads="1"/>
          </p:cNvPicPr>
          <p:nvPr/>
        </p:nvPicPr>
        <p:blipFill>
          <a:blip r:embed="rId5" cstate="print"/>
          <a:srcRect/>
          <a:stretch>
            <a:fillRect/>
          </a:stretch>
        </p:blipFill>
        <p:spPr bwMode="auto">
          <a:xfrm>
            <a:off x="617538" y="3775075"/>
            <a:ext cx="3638550" cy="2362200"/>
          </a:xfrm>
          <a:prstGeom prst="rect">
            <a:avLst/>
          </a:prstGeom>
          <a:noFill/>
          <a:ln w="9525">
            <a:noFill/>
            <a:miter lim="800000"/>
            <a:headEnd/>
            <a:tailEnd/>
          </a:ln>
        </p:spPr>
      </p:pic>
      <p:sp>
        <p:nvSpPr>
          <p:cNvPr id="8" name="TextBox 7"/>
          <p:cNvSpPr txBox="1"/>
          <p:nvPr/>
        </p:nvSpPr>
        <p:spPr>
          <a:xfrm>
            <a:off x="0" y="6289675"/>
            <a:ext cx="2819400" cy="215900"/>
          </a:xfrm>
          <a:prstGeom prst="rect">
            <a:avLst/>
          </a:prstGeom>
          <a:noFill/>
        </p:spPr>
        <p:txBody>
          <a:bodyPr>
            <a:spAutoFit/>
          </a:bodyPr>
          <a:lstStyle/>
          <a:p>
            <a:pPr>
              <a:defRPr/>
            </a:pPr>
            <a:r>
              <a:rPr lang="en-US" sz="800" dirty="0">
                <a:latin typeface="+mn-lt"/>
              </a:rPr>
              <a:t>Sample data for illustration purposes only.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So what’s the problem?</a:t>
            </a:r>
          </a:p>
        </p:txBody>
      </p:sp>
      <p:sp>
        <p:nvSpPr>
          <p:cNvPr id="16386" name="Rectangle 3"/>
          <p:cNvSpPr>
            <a:spLocks noGrp="1" noChangeArrowheads="1"/>
          </p:cNvSpPr>
          <p:nvPr>
            <p:ph idx="1"/>
          </p:nvPr>
        </p:nvSpPr>
        <p:spPr>
          <a:xfrm>
            <a:off x="63500" y="914400"/>
            <a:ext cx="8991600" cy="5624513"/>
          </a:xfrm>
        </p:spPr>
        <p:txBody>
          <a:bodyPr/>
          <a:lstStyle/>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Large data sources often come from applications that run on IBM Mainframes. The IBM Mainframe stores data in EBCDIC (Extended Binary Coded Decimal Interchange Code) while smaller organizations and data consumers run on systems that use ASCII (American Standard Code for Information Interchange)</a:t>
            </a:r>
          </a:p>
          <a:p>
            <a:pPr lvl="1" eaLnBrk="1" hangingPunct="1"/>
            <a:endParaRPr lang="en-US" dirty="0" smtClean="0"/>
          </a:p>
          <a:p>
            <a:pPr lvl="1" eaLnBrk="1" hangingPunct="1"/>
            <a:r>
              <a:rPr lang="en-US" dirty="0" smtClean="0"/>
              <a:t>If the file contains data other than printable characters (like binary or packed decimal), simple conversion techniques cannot be used. The techniques for easy conversions as well as complex (using SAS Formats) will be covered along with methods of viewing the data outside of SAS</a:t>
            </a:r>
          </a:p>
          <a:p>
            <a:pPr lvl="1" eaLnBrk="1" hangingPunct="1"/>
            <a:endParaRPr lang="en-US" dirty="0" smtClean="0"/>
          </a:p>
          <a:p>
            <a:pPr lvl="1" eaLnBrk="1" hangingPunct="1"/>
            <a:r>
              <a:rPr lang="en-US" dirty="0" smtClean="0"/>
              <a:t>Both the IBM Mainframe and the Windows Server/PC environment will be the focus of this session.  The specific tools include IEBGENER, </a:t>
            </a:r>
            <a:r>
              <a:rPr lang="en-US" dirty="0" smtClean="0"/>
              <a:t>PKZIP, FTP</a:t>
            </a:r>
            <a:r>
              <a:rPr lang="en-US" dirty="0" smtClean="0"/>
              <a:t>, and </a:t>
            </a:r>
            <a:r>
              <a:rPr lang="en-US" dirty="0" err="1" smtClean="0"/>
              <a:t>UltraEdit</a:t>
            </a:r>
            <a:r>
              <a:rPr lang="en-US" dirty="0" smtClean="0"/>
              <a:t>, in addition to SAS.</a:t>
            </a:r>
            <a:endParaRPr lang="en-US" altLang="ja-JP" dirty="0" smtClean="0">
              <a:ea typeface="ＭＳ Ｐゴシック"/>
              <a:cs typeface="ＭＳ Ｐゴシック"/>
            </a:endParaRPr>
          </a:p>
          <a:p>
            <a:pPr lvl="1" eaLnBrk="1" hangingPunct="1"/>
            <a:endParaRPr lang="en-US" altLang="ja-JP" dirty="0" smtClean="0">
              <a:ea typeface="ＭＳ Ｐゴシック"/>
              <a:cs typeface="ＭＳ Ｐゴシック"/>
            </a:endParaRPr>
          </a:p>
          <a:p>
            <a:pPr lvl="1" eaLnBrk="1" hangingPunct="1"/>
            <a:endParaRPr lang="en-US" altLang="ja-JP" dirty="0"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So what’s the problem? (just one of many examples)</a:t>
            </a:r>
          </a:p>
        </p:txBody>
      </p:sp>
      <p:sp>
        <p:nvSpPr>
          <p:cNvPr id="16386" name="Rectangle 3"/>
          <p:cNvSpPr>
            <a:spLocks noGrp="1" noChangeArrowheads="1"/>
          </p:cNvSpPr>
          <p:nvPr>
            <p:ph idx="1"/>
          </p:nvPr>
        </p:nvSpPr>
        <p:spPr>
          <a:xfrm>
            <a:off x="63500" y="914400"/>
            <a:ext cx="8991600" cy="5624513"/>
          </a:xfrm>
        </p:spPr>
        <p:txBody>
          <a:bodyPr/>
          <a:lstStyle/>
          <a:p>
            <a:pPr lvl="1" eaLnBrk="1" hangingPunct="1"/>
            <a:endParaRPr lang="en-US" dirty="0" smtClean="0"/>
          </a:p>
          <a:p>
            <a:pPr lvl="1" eaLnBrk="1" hangingPunct="1">
              <a:buNone/>
            </a:pPr>
            <a:r>
              <a:rPr lang="en-US" altLang="ja-JP" sz="1100" b="1" dirty="0" smtClean="0">
                <a:ea typeface="ＭＳ Ｐゴシック"/>
                <a:cs typeface="ＭＳ Ｐゴシック"/>
              </a:rPr>
              <a:t>Hi,</a:t>
            </a:r>
          </a:p>
          <a:p>
            <a:pPr lvl="1" eaLnBrk="1" hangingPunct="1">
              <a:buNone/>
            </a:pPr>
            <a:r>
              <a:rPr lang="en-US" altLang="ja-JP" sz="1100" b="1" dirty="0" smtClean="0">
                <a:ea typeface="ＭＳ Ｐゴシック"/>
                <a:cs typeface="ＭＳ Ｐゴシック"/>
              </a:rPr>
              <a:t>I am lost in MVS and COBOl land. Any help would be appreciated.</a:t>
            </a:r>
          </a:p>
          <a:p>
            <a:pPr lvl="1" eaLnBrk="1" hangingPunct="1">
              <a:buNone/>
            </a:pPr>
            <a:r>
              <a:rPr lang="en-US" altLang="ja-JP" sz="1100" b="1" dirty="0" smtClean="0">
                <a:ea typeface="ＭＳ Ｐゴシック"/>
                <a:cs typeface="ＭＳ Ｐゴシック"/>
              </a:rPr>
              <a:t>I am trying to work of a file that is located on our IBM mainframe.</a:t>
            </a:r>
          </a:p>
          <a:p>
            <a:pPr lvl="1" eaLnBrk="1" hangingPunct="1">
              <a:buNone/>
            </a:pPr>
            <a:r>
              <a:rPr lang="en-US" altLang="ja-JP" sz="1100" b="1" dirty="0" smtClean="0">
                <a:ea typeface="ＭＳ Ｐゴシック"/>
                <a:cs typeface="ＭＳ Ｐゴシック"/>
              </a:rPr>
              <a:t>This  file is not a SAS dataset and is an extract created by our MIS staff. </a:t>
            </a:r>
          </a:p>
          <a:p>
            <a:pPr lvl="1" eaLnBrk="1" hangingPunct="1">
              <a:buNone/>
            </a:pPr>
            <a:r>
              <a:rPr lang="en-US" altLang="ja-JP" sz="1100" b="1" dirty="0" smtClean="0">
                <a:ea typeface="ＭＳ Ｐゴシック"/>
                <a:cs typeface="ＭＳ Ｐゴシック"/>
              </a:rPr>
              <a:t>I am having a problem when using  this file to create a SAS dataset. The fields I am</a:t>
            </a:r>
          </a:p>
          <a:p>
            <a:pPr lvl="1" eaLnBrk="1" hangingPunct="1">
              <a:buNone/>
            </a:pPr>
            <a:r>
              <a:rPr lang="en-US" altLang="ja-JP" sz="1100" b="1" dirty="0" smtClean="0">
                <a:ea typeface="ＭＳ Ｐゴシック"/>
                <a:cs typeface="ＭＳ Ｐゴシック"/>
              </a:rPr>
              <a:t>having issues with are all packed decimal fields, I am using the format</a:t>
            </a:r>
          </a:p>
          <a:p>
            <a:pPr lvl="1" eaLnBrk="1" hangingPunct="1">
              <a:buNone/>
            </a:pPr>
            <a:r>
              <a:rPr lang="en-US" altLang="ja-JP" sz="1100" b="1" dirty="0" smtClean="0">
                <a:ea typeface="ＭＳ Ｐゴシック"/>
                <a:cs typeface="ＭＳ Ｐゴシック"/>
              </a:rPr>
              <a:t>PD5. and PD3. to read these into SAS. My SAS dataset ends up with 0</a:t>
            </a:r>
          </a:p>
          <a:p>
            <a:pPr lvl="1" eaLnBrk="1" hangingPunct="1">
              <a:buNone/>
            </a:pPr>
            <a:r>
              <a:rPr lang="en-US" altLang="ja-JP" sz="1100" b="1" dirty="0" smtClean="0">
                <a:ea typeface="ＭＳ Ｐゴシック"/>
                <a:cs typeface="ＭＳ Ｐゴシック"/>
              </a:rPr>
              <a:t>obs.</a:t>
            </a:r>
          </a:p>
          <a:p>
            <a:pPr lvl="1" eaLnBrk="1" hangingPunct="1">
              <a:buNone/>
            </a:pPr>
            <a:endParaRPr lang="en-US" altLang="ja-JP" sz="1100" b="1" dirty="0" smtClean="0">
              <a:ea typeface="ＭＳ Ｐゴシック"/>
              <a:cs typeface="ＭＳ Ｐゴシック"/>
            </a:endParaRPr>
          </a:p>
          <a:p>
            <a:pPr lvl="1" eaLnBrk="1" hangingPunct="1">
              <a:buNone/>
            </a:pPr>
            <a:r>
              <a:rPr lang="en-US" altLang="ja-JP" sz="1100" b="1" dirty="0" smtClean="0">
                <a:ea typeface="ＭＳ Ｐゴシック"/>
                <a:cs typeface="ＭＳ Ｐゴシック"/>
              </a:rPr>
              <a:t>The COBOL record layout of couple of these variables is as follows:</a:t>
            </a:r>
          </a:p>
          <a:p>
            <a:pPr lvl="1" eaLnBrk="1" hangingPunct="1">
              <a:buNone/>
            </a:pPr>
            <a:r>
              <a:rPr lang="en-US" altLang="ja-JP" sz="1100" b="1" dirty="0" smtClean="0">
                <a:ea typeface="ＭＳ Ｐゴシック"/>
                <a:cs typeface="ＭＳ Ｐゴシック"/>
              </a:rPr>
              <a:t>Variable              COBOL format            SAS format</a:t>
            </a:r>
          </a:p>
          <a:p>
            <a:pPr lvl="1" eaLnBrk="1" hangingPunct="1">
              <a:buNone/>
            </a:pPr>
            <a:r>
              <a:rPr lang="en-US" altLang="ja-JP" sz="1100" b="1" dirty="0" smtClean="0">
                <a:ea typeface="ＭＳ Ｐゴシック"/>
                <a:cs typeface="ＭＳ Ｐゴシック"/>
              </a:rPr>
              <a:t>SIZE              USAGE IS COMP-3 PIC S9(5).          PD5.</a:t>
            </a:r>
          </a:p>
          <a:p>
            <a:pPr lvl="1" eaLnBrk="1" hangingPunct="1">
              <a:buNone/>
            </a:pPr>
            <a:r>
              <a:rPr lang="en-US" altLang="ja-JP" sz="1100" b="1" dirty="0" smtClean="0">
                <a:ea typeface="ＭＳ Ｐゴシック"/>
                <a:cs typeface="ＭＳ Ｐゴシック"/>
              </a:rPr>
              <a:t>AGE               USAGE IS COMP-3 PIC 9(3).          PD3.</a:t>
            </a:r>
          </a:p>
          <a:p>
            <a:pPr lvl="1" eaLnBrk="1" hangingPunct="1">
              <a:buNone/>
            </a:pPr>
            <a:endParaRPr lang="en-US" altLang="ja-JP" sz="1100" b="1" dirty="0" smtClean="0">
              <a:ea typeface="ＭＳ Ｐゴシック"/>
              <a:cs typeface="ＭＳ Ｐゴシック"/>
            </a:endParaRPr>
          </a:p>
          <a:p>
            <a:pPr lvl="1" eaLnBrk="1" hangingPunct="1">
              <a:buNone/>
            </a:pPr>
            <a:r>
              <a:rPr lang="en-US" altLang="ja-JP" sz="1100" b="1" dirty="0" smtClean="0">
                <a:ea typeface="ＭＳ Ｐゴシック"/>
                <a:cs typeface="ＭＳ Ｐゴシック"/>
              </a:rPr>
              <a:t>The error message I am getting is something like this</a:t>
            </a:r>
          </a:p>
          <a:p>
            <a:pPr lvl="1" eaLnBrk="1" hangingPunct="1">
              <a:buNone/>
            </a:pPr>
            <a:r>
              <a:rPr lang="en-US" altLang="ja-JP" sz="1100" b="1" dirty="0" smtClean="0">
                <a:ea typeface="ＭＳ Ｐゴシック"/>
                <a:cs typeface="ＭＳ Ｐゴシック"/>
              </a:rPr>
              <a:t>NOTE: Invalid data for SIZE in line 25624 123-127.</a:t>
            </a:r>
          </a:p>
          <a:p>
            <a:pPr lvl="1" eaLnBrk="1" hangingPunct="1">
              <a:buNone/>
            </a:pPr>
            <a:r>
              <a:rPr lang="en-US" altLang="ja-JP" sz="1100" b="1" dirty="0" smtClean="0">
                <a:ea typeface="ＭＳ Ｐゴシック"/>
                <a:cs typeface="ＭＳ Ｐゴシック"/>
              </a:rPr>
              <a:t>NOTE: Invalid data for AGE in line  25624 130-134.</a:t>
            </a:r>
          </a:p>
          <a:p>
            <a:pPr lvl="1" eaLnBrk="1" hangingPunct="1">
              <a:buNone/>
            </a:pPr>
            <a:endParaRPr lang="en-US" altLang="ja-JP" sz="1100" b="1" dirty="0" smtClean="0">
              <a:ea typeface="ＭＳ Ｐゴシック"/>
              <a:cs typeface="ＭＳ Ｐゴシック"/>
            </a:endParaRPr>
          </a:p>
          <a:p>
            <a:pPr lvl="1" eaLnBrk="1" hangingPunct="1">
              <a:buNone/>
            </a:pPr>
            <a:r>
              <a:rPr lang="en-US" altLang="ja-JP" sz="1100" b="1" dirty="0" smtClean="0">
                <a:ea typeface="ＭＳ Ｐゴシック"/>
                <a:cs typeface="ＭＳ Ｐゴシック"/>
              </a:rPr>
              <a:t>Looking at SAS format documentation, I thought that PD5. and PD3. were</a:t>
            </a:r>
          </a:p>
          <a:p>
            <a:pPr lvl="1" eaLnBrk="1" hangingPunct="1">
              <a:buNone/>
            </a:pPr>
            <a:r>
              <a:rPr lang="en-US" altLang="ja-JP" sz="1100" b="1" dirty="0" smtClean="0">
                <a:ea typeface="ＭＳ Ｐゴシック"/>
                <a:cs typeface="ＭＳ Ｐゴシック"/>
              </a:rPr>
              <a:t>the right ones for the COBOl formats above.</a:t>
            </a:r>
          </a:p>
          <a:p>
            <a:pPr lvl="1" eaLnBrk="1" hangingPunct="1">
              <a:buNone/>
            </a:pPr>
            <a:r>
              <a:rPr lang="en-US" altLang="ja-JP" sz="1100" b="1" dirty="0" smtClean="0">
                <a:ea typeface="ＭＳ Ｐゴシック"/>
                <a:cs typeface="ＭＳ Ｐゴシック"/>
              </a:rPr>
              <a:t>Am I just deluded?</a:t>
            </a:r>
          </a:p>
          <a:p>
            <a:pPr lvl="1" eaLnBrk="1" hangingPunct="1">
              <a:buNone/>
            </a:pPr>
            <a:r>
              <a:rPr lang="en-US" altLang="ja-JP" sz="1100" b="1" dirty="0" smtClean="0">
                <a:ea typeface="ＭＳ Ｐゴシック"/>
                <a:cs typeface="ＭＳ Ｐゴシック"/>
              </a:rPr>
              <a:t>And if the formats are correct, why is the program bombing at line</a:t>
            </a:r>
          </a:p>
          <a:p>
            <a:pPr lvl="1" eaLnBrk="1" hangingPunct="1">
              <a:buNone/>
            </a:pPr>
            <a:r>
              <a:rPr lang="en-US" altLang="ja-JP" sz="1100" b="1" dirty="0" smtClean="0">
                <a:ea typeface="ＭＳ Ｐゴシック"/>
                <a:cs typeface="ＭＳ Ｐゴシック"/>
              </a:rPr>
              <a:t>25624. Could there really be some invalid data that is causing this?</a:t>
            </a:r>
          </a:p>
          <a:p>
            <a:pPr lvl="1" eaLnBrk="1" hangingPunct="1">
              <a:buNone/>
            </a:pPr>
            <a:endParaRPr lang="en-US" altLang="ja-JP" sz="1100" b="1" dirty="0" smtClean="0">
              <a:ea typeface="ＭＳ Ｐゴシック"/>
              <a:cs typeface="ＭＳ Ｐゴシック"/>
            </a:endParaRPr>
          </a:p>
          <a:p>
            <a:pPr lvl="1" eaLnBrk="1" hangingPunct="1">
              <a:buNone/>
            </a:pPr>
            <a:r>
              <a:rPr lang="en-US" altLang="ja-JP" sz="1100" b="1" dirty="0" smtClean="0">
                <a:ea typeface="ＭＳ Ｐゴシック"/>
                <a:cs typeface="ＭＳ Ｐゴシック"/>
              </a:rPr>
              <a:t>Hopefully this makes some sense. If not, let me know, and I’ll try to be</a:t>
            </a:r>
          </a:p>
          <a:p>
            <a:pPr lvl="1" eaLnBrk="1" hangingPunct="1">
              <a:buNone/>
            </a:pPr>
            <a:r>
              <a:rPr lang="en-US" altLang="ja-JP" sz="1100" b="1" dirty="0" smtClean="0">
                <a:ea typeface="ＭＳ Ｐゴシック"/>
                <a:cs typeface="ＭＳ Ｐゴシック"/>
              </a:rPr>
              <a:t>more descriptive.</a:t>
            </a:r>
          </a:p>
          <a:p>
            <a:pPr lvl="1" eaLnBrk="1" hangingPunct="1">
              <a:buNone/>
            </a:pPr>
            <a:endParaRPr lang="en-US" altLang="ja-JP" sz="1100" b="1" dirty="0" smtClean="0">
              <a:ea typeface="ＭＳ Ｐゴシック"/>
              <a:cs typeface="ＭＳ Ｐゴシック"/>
            </a:endParaRPr>
          </a:p>
          <a:p>
            <a:pPr lvl="1" eaLnBrk="1" hangingPunct="1">
              <a:buNone/>
            </a:pPr>
            <a:r>
              <a:rPr lang="en-US" altLang="ja-JP" sz="1100" b="1" dirty="0" err="1" smtClean="0">
                <a:ea typeface="ＭＳ Ｐゴシック"/>
                <a:cs typeface="ＭＳ Ｐゴシック"/>
              </a:rPr>
              <a:t>Muchos</a:t>
            </a:r>
            <a:r>
              <a:rPr lang="en-US" altLang="ja-JP" sz="1100" b="1" dirty="0" smtClean="0">
                <a:ea typeface="ＭＳ Ｐゴシック"/>
                <a:cs typeface="ＭＳ Ｐゴシック"/>
              </a:rPr>
              <a:t> gracias!</a:t>
            </a:r>
          </a:p>
          <a:p>
            <a:pPr lvl="1" eaLnBrk="1" hangingPunct="1">
              <a:buNone/>
            </a:pPr>
            <a:endParaRPr lang="en-US" altLang="ja-JP" sz="1100" b="1" dirty="0" smtClean="0">
              <a:ea typeface="ＭＳ Ｐゴシック"/>
              <a:cs typeface="ＭＳ Ｐゴシック"/>
            </a:endParaRPr>
          </a:p>
          <a:p>
            <a:pPr lvl="1" eaLnBrk="1" hangingPunct="1">
              <a:buNone/>
            </a:pPr>
            <a:r>
              <a:rPr lang="en-US" altLang="ja-JP" sz="1100" b="1" dirty="0" smtClean="0">
                <a:ea typeface="ＭＳ Ｐゴシック"/>
                <a:cs typeface="ＭＳ Ｐゴシック"/>
              </a:rPr>
              <a:t>Newbie</a:t>
            </a:r>
          </a:p>
          <a:p>
            <a:pPr lvl="1" eaLnBrk="1" hangingPunct="1"/>
            <a:endParaRPr lang="en-US" altLang="ja-JP" sz="1000" dirty="0" smtClean="0">
              <a:ea typeface="ＭＳ Ｐゴシック"/>
              <a:cs typeface="ＭＳ Ｐゴシック"/>
            </a:endParaRPr>
          </a:p>
          <a:p>
            <a:pPr lvl="1" eaLnBrk="1" hangingPunct="1"/>
            <a:endParaRPr lang="en-US" altLang="ja-JP" sz="1000" dirty="0"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So what do I need to do? (What we will cover now)</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457200" indent="-228600" eaLnBrk="1" hangingPunct="1">
              <a:buFont typeface="Arial" pitchFamily="34" charset="0"/>
              <a:buChar char="•"/>
            </a:pPr>
            <a:r>
              <a:rPr lang="en-US" sz="2500" dirty="0" smtClean="0"/>
              <a:t>Run an IEBGENER Utility to </a:t>
            </a:r>
            <a:r>
              <a:rPr lang="en-US" sz="2500" dirty="0" err="1" smtClean="0"/>
              <a:t>Unformat</a:t>
            </a:r>
            <a:r>
              <a:rPr lang="en-US" sz="2500" dirty="0" smtClean="0"/>
              <a:t> the </a:t>
            </a:r>
            <a:r>
              <a:rPr lang="en-US" sz="2500" dirty="0" smtClean="0"/>
              <a:t>data </a:t>
            </a:r>
            <a:r>
              <a:rPr lang="en-US" sz="2500" dirty="0" smtClean="0"/>
              <a:t>into text</a:t>
            </a:r>
          </a:p>
          <a:p>
            <a:pPr marL="457200" indent="-228600" eaLnBrk="1" hangingPunct="1">
              <a:buFont typeface="Arial" pitchFamily="34" charset="0"/>
              <a:buChar char="•"/>
            </a:pPr>
            <a:endParaRPr lang="en-US" sz="2500" dirty="0" smtClean="0"/>
          </a:p>
          <a:p>
            <a:pPr marL="457200" indent="-228600" eaLnBrk="1" hangingPunct="1">
              <a:buFont typeface="Arial" pitchFamily="34" charset="0"/>
              <a:buChar char="•"/>
            </a:pPr>
            <a:r>
              <a:rPr lang="en-US" sz="2500" dirty="0" smtClean="0"/>
              <a:t>Run PKZIP (optional depending on file size)</a:t>
            </a:r>
          </a:p>
          <a:p>
            <a:pPr marL="457200" indent="-228600" eaLnBrk="1" hangingPunct="1">
              <a:buFont typeface="Arial" pitchFamily="34" charset="0"/>
              <a:buChar char="•"/>
            </a:pPr>
            <a:endParaRPr lang="en-US" sz="2500" dirty="0" smtClean="0"/>
          </a:p>
          <a:p>
            <a:pPr marL="457200" indent="-228600" eaLnBrk="1" hangingPunct="1">
              <a:buFont typeface="Arial" pitchFamily="34" charset="0"/>
              <a:buChar char="•"/>
            </a:pPr>
            <a:r>
              <a:rPr lang="en-US" sz="2500" dirty="0" smtClean="0"/>
              <a:t>RUN FTP with “BIN” Option (mainframe to server)</a:t>
            </a:r>
          </a:p>
          <a:p>
            <a:pPr marL="457200" indent="-228600" eaLnBrk="1" hangingPunct="1">
              <a:buFont typeface="Arial" pitchFamily="34" charset="0"/>
              <a:buChar char="•"/>
            </a:pPr>
            <a:endParaRPr lang="en-US" sz="2500" dirty="0" smtClean="0"/>
          </a:p>
          <a:p>
            <a:pPr marL="457200" indent="-228600" eaLnBrk="1" hangingPunct="1">
              <a:buFont typeface="Arial" pitchFamily="34" charset="0"/>
              <a:buChar char="•"/>
            </a:pPr>
            <a:r>
              <a:rPr lang="en-US" sz="2500" dirty="0" smtClean="0"/>
              <a:t>Use </a:t>
            </a:r>
            <a:r>
              <a:rPr lang="en-US" sz="2500" dirty="0" err="1" smtClean="0"/>
              <a:t>NotePad</a:t>
            </a:r>
            <a:r>
              <a:rPr lang="en-US" sz="2500" dirty="0" smtClean="0"/>
              <a:t> and/or </a:t>
            </a:r>
            <a:r>
              <a:rPr lang="en-US" sz="2500" dirty="0" err="1" smtClean="0"/>
              <a:t>UltraEdit</a:t>
            </a:r>
            <a:r>
              <a:rPr lang="en-US" sz="2500" dirty="0" smtClean="0"/>
              <a:t>  to view data for correctness (Optional?)</a:t>
            </a:r>
          </a:p>
          <a:p>
            <a:pPr marL="457200" indent="-228600" eaLnBrk="1" hangingPunct="1">
              <a:buFont typeface="Arial" pitchFamily="34" charset="0"/>
              <a:buChar char="•"/>
            </a:pPr>
            <a:endParaRPr lang="en-US" sz="2500" dirty="0" smtClean="0"/>
          </a:p>
          <a:p>
            <a:pPr marL="457200" indent="-228600" eaLnBrk="1" hangingPunct="1">
              <a:buFont typeface="Arial" pitchFamily="34" charset="0"/>
              <a:buChar char="•"/>
            </a:pPr>
            <a:r>
              <a:rPr lang="en-US" sz="2500" dirty="0" smtClean="0"/>
              <a:t>Create the proper field SAS </a:t>
            </a:r>
            <a:r>
              <a:rPr lang="en-US" sz="2500" dirty="0" err="1" smtClean="0"/>
              <a:t>Informat</a:t>
            </a:r>
            <a:r>
              <a:rPr lang="en-US" sz="2500" dirty="0" smtClean="0"/>
              <a:t> statements to read the data into SAS allowing for the offset in starting position to include the 4-byte Record Control Characters</a:t>
            </a:r>
          </a:p>
          <a:p>
            <a:pPr marL="0" indent="0" algn="ctr" eaLnBrk="1" hangingPunct="1"/>
            <a:r>
              <a:rPr lang="en-US" i="1" dirty="0" smtClean="0"/>
              <a:t> </a:t>
            </a:r>
          </a:p>
          <a:p>
            <a:pPr marL="0" indent="0" algn="ctr" eaLnBrk="1" hangingPunct="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IEBGENER Utility</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0" indent="0" algn="ctr" eaLnBrk="1" hangingPunct="1"/>
            <a:endParaRPr lang="en-US" dirty="0" smtClean="0"/>
          </a:p>
          <a:p>
            <a:pPr marL="457200" indent="-228600" eaLnBrk="1" hangingPunct="1">
              <a:buFont typeface="Arial" pitchFamily="34" charset="0"/>
              <a:buChar char="•"/>
            </a:pPr>
            <a:r>
              <a:rPr lang="en-US" dirty="0" smtClean="0"/>
              <a:t>The transfer process from mainframe to server ends up dropping the 4byte RDW (the 4bytes in front of each record of a variable length file that gives you the record length)</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 So we ask to receive files that have been converted to an unformatted RECFM with an LRECL=32760.  This format puts a 4byte block of data in front of each record that holds the actual record length</a:t>
            </a:r>
          </a:p>
          <a:p>
            <a:pPr marL="457200" indent="-228600" eaLnBrk="1" hangingPunct="1">
              <a:buFont typeface="Arial" pitchFamily="34" charset="0"/>
              <a:buChar char="•"/>
            </a:pPr>
            <a:endParaRPr lang="en-US" dirty="0" smtClean="0"/>
          </a:p>
          <a:p>
            <a:pPr marL="457200" indent="-228600" eaLnBrk="1" hangingPunct="1">
              <a:buFont typeface="Arial" pitchFamily="34" charset="0"/>
              <a:buChar char="•"/>
            </a:pPr>
            <a:r>
              <a:rPr lang="en-US" dirty="0" smtClean="0"/>
              <a:t> We run this unformatted file through a program that reads the 4 byte block of data and give us the length of each record so that we can re-constitute the file</a:t>
            </a:r>
          </a:p>
          <a:p>
            <a:pPr marL="0" indent="0" algn="ctr" eaLnBrk="1" hangingPunct="1"/>
            <a:endParaRPr lang="en-US" dirty="0" smtClean="0"/>
          </a:p>
          <a:p>
            <a:pPr marL="0" indent="0" algn="ctr" eaLnBrk="1" hangingPunct="1"/>
            <a:r>
              <a:rPr lang="en-US" i="1" dirty="0" smtClean="0"/>
              <a:t> </a:t>
            </a:r>
          </a:p>
          <a:p>
            <a:pPr marL="0" indent="0" algn="ctr" eaLnBrk="1" hangingPunct="1"/>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IEBGENER Utility Sample JCL</a:t>
            </a:r>
          </a:p>
        </p:txBody>
      </p:sp>
      <p:sp>
        <p:nvSpPr>
          <p:cNvPr id="3" name="Text Placeholder 2"/>
          <p:cNvSpPr>
            <a:spLocks noGrp="1"/>
          </p:cNvSpPr>
          <p:nvPr>
            <p:ph type="body" sz="half" idx="1"/>
          </p:nvPr>
        </p:nvSpPr>
        <p:spPr>
          <a:xfrm>
            <a:off x="63500" y="912813"/>
            <a:ext cx="8961438" cy="5564187"/>
          </a:xfrm>
        </p:spPr>
        <p:txBody>
          <a:bodyPr/>
          <a:lstStyle/>
          <a:p>
            <a:pPr marL="0" indent="0" algn="ctr" eaLnBrk="1" hangingPunct="1"/>
            <a:endParaRPr lang="en-US" dirty="0" smtClean="0"/>
          </a:p>
          <a:p>
            <a:pPr marL="457200" indent="-228600" eaLnBrk="1" hangingPunct="1"/>
            <a:r>
              <a:rPr lang="en-US" sz="1800" dirty="0" smtClean="0"/>
              <a:t>Here's the sample JCL for creating the unformatted files, it is just an IBM utility job - </a:t>
            </a:r>
          </a:p>
          <a:p>
            <a:pPr marL="457200" indent="-228600" eaLnBrk="1" hangingPunct="1"/>
            <a:endParaRPr lang="en-US" sz="1800" dirty="0" smtClean="0"/>
          </a:p>
          <a:p>
            <a:pPr marL="457200" indent="-228600" eaLnBrk="1" hangingPunct="1"/>
            <a:r>
              <a:rPr lang="en-US" sz="1800" dirty="0" smtClean="0"/>
              <a:t>//**********************************************************************</a:t>
            </a:r>
          </a:p>
          <a:p>
            <a:pPr marL="457200" indent="-228600" eaLnBrk="1" hangingPunct="1"/>
            <a:r>
              <a:rPr lang="en-US" sz="1800" dirty="0" smtClean="0"/>
              <a:t>//IEBGENR1 EXEC PGM=IEBGENER                                            </a:t>
            </a:r>
          </a:p>
          <a:p>
            <a:pPr marL="457200" indent="-228600" eaLnBrk="1" hangingPunct="1"/>
            <a:r>
              <a:rPr lang="en-US" sz="1800" dirty="0" smtClean="0"/>
              <a:t>//SYSPRINT DD  SYSOUT=*                                                 </a:t>
            </a:r>
          </a:p>
          <a:p>
            <a:pPr marL="457200" indent="-228600" eaLnBrk="1" hangingPunct="1"/>
            <a:r>
              <a:rPr lang="en-US" sz="1800" dirty="0" smtClean="0"/>
              <a:t>//SYSUDUMP DD  SYSOUT=*                                                 </a:t>
            </a:r>
          </a:p>
          <a:p>
            <a:pPr marL="457200" indent="-228600" eaLnBrk="1" hangingPunct="1"/>
            <a:r>
              <a:rPr lang="en-US" sz="1800" dirty="0" smtClean="0"/>
              <a:t>//SYSIN    DD  DUMMY                                                    </a:t>
            </a:r>
          </a:p>
          <a:p>
            <a:pPr marL="457200" indent="-228600" eaLnBrk="1" hangingPunct="1"/>
            <a:r>
              <a:rPr lang="en-US" sz="1800" dirty="0" smtClean="0"/>
              <a:t>//SYSUT1   DD DSN=YOUR.DATA.FILE,                  &lt;--- YOUR SOURCE FILE                                       </a:t>
            </a:r>
          </a:p>
          <a:p>
            <a:pPr marL="457200" indent="-228600" eaLnBrk="1" hangingPunct="1"/>
            <a:r>
              <a:rPr lang="en-US" sz="1800" dirty="0" smtClean="0"/>
              <a:t>//            DISP=SHR                                                  </a:t>
            </a:r>
          </a:p>
          <a:p>
            <a:pPr marL="457200" indent="-228600" eaLnBrk="1" hangingPunct="1"/>
            <a:r>
              <a:rPr lang="en-US" sz="1800" dirty="0" smtClean="0"/>
              <a:t>//            DCB=(</a:t>
            </a:r>
            <a:r>
              <a:rPr lang="en-US" sz="1800" dirty="0" smtClean="0">
                <a:solidFill>
                  <a:srgbClr val="0070C0"/>
                </a:solidFill>
              </a:rPr>
              <a:t>RECFM=U</a:t>
            </a:r>
            <a:r>
              <a:rPr lang="en-US" sz="1800" dirty="0" smtClean="0"/>
              <a:t>,LRECL=32760)              &lt;--- GENERATES THE RDW - THIS NEEDS TO                           BE CODED JUST AS IS</a:t>
            </a:r>
          </a:p>
          <a:p>
            <a:pPr marL="457200" indent="-228600" eaLnBrk="1" hangingPunct="1"/>
            <a:r>
              <a:rPr lang="en-US" sz="1800" dirty="0" smtClean="0"/>
              <a:t>//SYSUT2   DD DSN=YOUR.DATA.FILE.PREZIP,    &lt;--- FILE THAT IS SENT TO YOU                               </a:t>
            </a:r>
          </a:p>
          <a:p>
            <a:pPr marL="457200" indent="-228600" eaLnBrk="1" hangingPunct="1"/>
            <a:r>
              <a:rPr lang="en-US" sz="1800" dirty="0" smtClean="0"/>
              <a:t>//            DISP=(NEW,CATLG,DELETE),                                  </a:t>
            </a:r>
          </a:p>
          <a:p>
            <a:pPr marL="457200" indent="-228600" eaLnBrk="1" hangingPunct="1"/>
            <a:r>
              <a:rPr lang="en-US" sz="1800" dirty="0" smtClean="0"/>
              <a:t>//            UNIT=SYSDA,SPACE=(CYL,(100,100),RLSE),                    </a:t>
            </a:r>
          </a:p>
          <a:p>
            <a:pPr marL="457200" indent="-228600" eaLnBrk="1" hangingPunct="1"/>
            <a:r>
              <a:rPr lang="en-US" sz="1800" dirty="0" smtClean="0"/>
              <a:t>//            DCB=(</a:t>
            </a:r>
            <a:r>
              <a:rPr lang="en-US" sz="1800" dirty="0" smtClean="0">
                <a:solidFill>
                  <a:srgbClr val="0070C0"/>
                </a:solidFill>
              </a:rPr>
              <a:t>RECFM=U</a:t>
            </a:r>
            <a:r>
              <a:rPr lang="en-US" sz="1800" dirty="0" smtClean="0"/>
              <a:t>,LRECL=32760</a:t>
            </a:r>
            <a:r>
              <a:rPr lang="en-US" dirty="0" smtClean="0"/>
              <a:t>) </a:t>
            </a:r>
          </a:p>
          <a:p>
            <a:pPr marL="0" indent="0" algn="ctr" eaLnBrk="1" hangingPunct="1"/>
            <a:endParaRPr lang="en-US" dirty="0" smtClean="0"/>
          </a:p>
          <a:p>
            <a:pPr marL="0" indent="0" algn="ctr" eaLnBrk="1" hangingPunct="1"/>
            <a:r>
              <a:rPr lang="en-US" i="1" dirty="0" smtClean="0"/>
              <a:t> </a:t>
            </a:r>
          </a:p>
          <a:p>
            <a:pPr marL="0" indent="0" algn="ctr" eaLnBrk="1" hangingPunct="1"/>
            <a:endParaRPr lang="en-US" dirty="0" smtClean="0"/>
          </a:p>
        </p:txBody>
      </p:sp>
    </p:spTree>
  </p:cSld>
  <p:clrMapOvr>
    <a:masterClrMapping/>
  </p:clrMapOvr>
</p:sld>
</file>

<file path=ppt/theme/theme1.xml><?xml version="1.0" encoding="utf-8"?>
<a:theme xmlns:a="http://schemas.openxmlformats.org/drawingml/2006/main" name="AFS_Template_2014">
  <a:themeElements>
    <a:clrScheme name="AFS_Template_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S_Template_2012">
      <a:majorFont>
        <a:latin typeface="Bookman Old Styl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FS_Template_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S_Template_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S_Template_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S_Template_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S_Template_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S_Template_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S_Template_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S_Template_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S_Template_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S_Template_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S_Template_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S_Template_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AFS_Template_2012</Template>
  <TotalTime>10664</TotalTime>
  <Words>1491</Words>
  <Application>Microsoft Office PowerPoint</Application>
  <PresentationFormat>On-screen Show (4:3)</PresentationFormat>
  <Paragraphs>226</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AFS_Template_2014</vt:lpstr>
      <vt:lpstr>Microsoft Office Excel 97-2003 Worksheet</vt:lpstr>
      <vt:lpstr>Slide 1</vt:lpstr>
      <vt:lpstr>AFS: Who We Are</vt:lpstr>
      <vt:lpstr>AFS Benchmarking Clients</vt:lpstr>
      <vt:lpstr>AFS Pricing Dashboard</vt:lpstr>
      <vt:lpstr>So what’s the problem?</vt:lpstr>
      <vt:lpstr>So what’s the problem? (just one of many examples)</vt:lpstr>
      <vt:lpstr>So what do I need to do? (What we will cover now)</vt:lpstr>
      <vt:lpstr>IEBGENER Utility</vt:lpstr>
      <vt:lpstr>IEBGENER Utility Sample JCL</vt:lpstr>
      <vt:lpstr>PKZIP - What works and what doesn’t work</vt:lpstr>
      <vt:lpstr>FTP Thingy (Option) you need to know</vt:lpstr>
      <vt:lpstr>A Notepad View of EBCDIC (this is how it should look)</vt:lpstr>
      <vt:lpstr>A UltraEdit View of EBCDIC (this is how it should look)</vt:lpstr>
      <vt:lpstr>A UltraEdit View of ASCII (this is how it should look)</vt:lpstr>
      <vt:lpstr>SAS Input Statement Informats – S370 and EBCDIC</vt:lpstr>
      <vt:lpstr>Special Thanks go to…the real brains behind it all!!!!</vt:lpstr>
      <vt:lpstr>Upcoming PhilaSUG Meetings</vt:lpstr>
      <vt:lpstr>Thank You for Joining Us Today</vt:lpstr>
    </vt:vector>
  </TitlesOfParts>
  <Company>Automated Financial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rcoady</dc:creator>
  <cp:lastModifiedBy>Randall J. Noga</cp:lastModifiedBy>
  <cp:revision>1020</cp:revision>
  <dcterms:created xsi:type="dcterms:W3CDTF">2012-09-24T19:45:36Z</dcterms:created>
  <dcterms:modified xsi:type="dcterms:W3CDTF">2014-06-11T18:09:19Z</dcterms:modified>
</cp:coreProperties>
</file>