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1" r:id="rId3"/>
    <p:sldId id="258" r:id="rId4"/>
    <p:sldId id="269" r:id="rId5"/>
    <p:sldId id="273" r:id="rId6"/>
    <p:sldId id="259" r:id="rId7"/>
    <p:sldId id="261" r:id="rId8"/>
    <p:sldId id="265" r:id="rId9"/>
    <p:sldId id="267" r:id="rId10"/>
    <p:sldId id="268" r:id="rId11"/>
    <p:sldId id="272" r:id="rId12"/>
    <p:sldId id="285" r:id="rId13"/>
    <p:sldId id="287" r:id="rId14"/>
    <p:sldId id="274" r:id="rId15"/>
    <p:sldId id="275" r:id="rId16"/>
    <p:sldId id="283" r:id="rId17"/>
    <p:sldId id="276" r:id="rId18"/>
    <p:sldId id="277" r:id="rId19"/>
    <p:sldId id="278" r:id="rId20"/>
    <p:sldId id="279" r:id="rId21"/>
    <p:sldId id="284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0206" autoAdjust="0"/>
  </p:normalViewPr>
  <p:slideViewPr>
    <p:cSldViewPr snapToGrid="0">
      <p:cViewPr varScale="1">
        <p:scale>
          <a:sx n="52" d="100"/>
          <a:sy n="52" d="100"/>
        </p:scale>
        <p:origin x="-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0BD8-C8B8-449E-B51C-07088A06434A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7073-F226-49DB-A539-54BB73098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8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Assigning research participants by change – to treatment groups or a control</a:t>
            </a:r>
            <a:r>
              <a:rPr lang="en-US" baseline="0" dirty="0" smtClean="0"/>
              <a:t>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56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87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time of day can result in generating artificial correlations – so this Is not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3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98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one factor</a:t>
            </a:r>
            <a:r>
              <a:rPr lang="en-US" baseline="0" dirty="0" smtClean="0"/>
              <a:t> selection can be used in a FACTORS statement. </a:t>
            </a:r>
          </a:p>
          <a:p>
            <a:r>
              <a:rPr lang="en-US" baseline="0" dirty="0" smtClean="0"/>
              <a:t>m is a positive integer that gives the number of values to be selected and n gives the # of values to be selected from.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86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default, the selection-type is RANDOM, unless you use the ORDERED option in the PROC PLAN statement. In this case, the default selection type is 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03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NVALS: lists</a:t>
            </a:r>
            <a:r>
              <a:rPr lang="en-US" baseline="0" dirty="0" smtClean="0"/>
              <a:t> n </a:t>
            </a:r>
            <a:r>
              <a:rPr lang="en-US" dirty="0" smtClean="0"/>
              <a:t>numeric values for the factor. By default, the procedure uses NVALS=(1 2 3…n)</a:t>
            </a:r>
          </a:p>
          <a:p>
            <a:r>
              <a:rPr lang="en-US" dirty="0" smtClean="0"/>
              <a:t>CVALS: lists n character strings for the factor. Each string can have up to 40 characters, and each string must be enclosed in quotes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2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the FACTORS statement sets up the rows and columns of a 3x3 square. Then, the TREATMENTS statement augments the</a:t>
            </a:r>
          </a:p>
          <a:p>
            <a:r>
              <a:rPr lang="en-US" dirty="0" smtClean="0"/>
              <a:t>square with two cyclic treatments.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57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left, here are the</a:t>
            </a:r>
            <a:r>
              <a:rPr lang="en-US" baseline="0" dirty="0" smtClean="0"/>
              <a:t> 30blocks with 10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/block. You can see these 10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being put in a random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8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7073-F226-49DB-A539-54BB730981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6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663" y="559413"/>
            <a:ext cx="3076539" cy="940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3502152"/>
            <a:ext cx="10773664" cy="1069848"/>
          </a:xfrm>
        </p:spPr>
        <p:txBody>
          <a:bodyPr>
            <a:normAutofit/>
          </a:bodyPr>
          <a:lstStyle>
            <a:lvl1pPr marL="0" algn="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gradFill flip="none" rotWithShape="1">
                  <a:gsLst>
                    <a:gs pos="0">
                      <a:srgbClr val="FF6600"/>
                    </a:gs>
                    <a:gs pos="100000">
                      <a:srgbClr val="40B4E5"/>
                    </a:gs>
                    <a:gs pos="28000">
                      <a:srgbClr val="F8A94E"/>
                    </a:gs>
                    <a:gs pos="64000">
                      <a:srgbClr val="6CC048"/>
                    </a:gs>
                  </a:gsLst>
                  <a:lin ang="0" scaled="1"/>
                  <a:tileRect/>
                </a:gra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648200"/>
            <a:ext cx="6803136" cy="1752600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971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vel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981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20621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B98-9674-4B68-82A8-B2E794BA0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98552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44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970087"/>
            <a:ext cx="53890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794000"/>
            <a:ext cx="5384800" cy="3395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970087"/>
            <a:ext cx="5384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794000"/>
            <a:ext cx="5384800" cy="3395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B98-9674-4B68-82A8-B2E794BA0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98552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7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2336" y="6473952"/>
            <a:ext cx="512064" cy="301752"/>
          </a:xfrm>
        </p:spPr>
        <p:txBody>
          <a:bodyPr/>
          <a:lstStyle/>
          <a:p>
            <a:fld id="{73CC4B98-9674-4B68-82A8-B2E794BA0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2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2336" y="6473952"/>
            <a:ext cx="512064" cy="301752"/>
          </a:xfrm>
        </p:spPr>
        <p:txBody>
          <a:bodyPr/>
          <a:lstStyle/>
          <a:p>
            <a:fld id="{F601978A-12D8-7341-B685-52B12E8D3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000" y="6473952"/>
            <a:ext cx="4165600" cy="301752"/>
          </a:xfrm>
        </p:spPr>
        <p:txBody>
          <a:bodyPr/>
          <a:lstStyle/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41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20198-1589-46DC-8998-134154AA1629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579C-0C01-40B3-8411-2B60F8FCFC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2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ChilternBackgroundsPPT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924050"/>
            <a:ext cx="12192000" cy="493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508248"/>
            <a:ext cx="10672064" cy="987552"/>
          </a:xfr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gradFill flip="none" rotWithShape="1">
                  <a:gsLst>
                    <a:gs pos="0">
                      <a:srgbClr val="FF6600"/>
                    </a:gs>
                    <a:gs pos="100000">
                      <a:srgbClr val="40B4E5"/>
                    </a:gs>
                    <a:gs pos="28000">
                      <a:srgbClr val="F8A94E"/>
                    </a:gs>
                    <a:gs pos="64000">
                      <a:srgbClr val="6CC048"/>
                    </a:gs>
                  </a:gsLst>
                  <a:lin ang="0" scaled="1"/>
                  <a:tileRect/>
                </a:gra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664" y="4648200"/>
            <a:ext cx="6803136" cy="1752600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9724" y="0"/>
            <a:ext cx="12192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663" y="559413"/>
            <a:ext cx="3076539" cy="9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02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584448"/>
            <a:ext cx="10672064" cy="987552"/>
          </a:xfr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gradFill flip="none" rotWithShape="1">
                  <a:gsLst>
                    <a:gs pos="0">
                      <a:srgbClr val="FF6600"/>
                    </a:gs>
                    <a:gs pos="100000">
                      <a:srgbClr val="40B4E5"/>
                    </a:gs>
                    <a:gs pos="28000">
                      <a:srgbClr val="F8A94E"/>
                    </a:gs>
                    <a:gs pos="64000">
                      <a:srgbClr val="6CC048"/>
                    </a:gs>
                  </a:gsLst>
                  <a:lin ang="0" scaled="1"/>
                  <a:tileRect/>
                </a:gra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664" y="4648200"/>
            <a:ext cx="6803136" cy="1752600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663" y="559413"/>
            <a:ext cx="3076539" cy="9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03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3333"/>
          <a:stretch/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584448"/>
            <a:ext cx="10672064" cy="987552"/>
          </a:xfr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gradFill flip="none" rotWithShape="1">
                  <a:gsLst>
                    <a:gs pos="0">
                      <a:srgbClr val="FF6600"/>
                    </a:gs>
                    <a:gs pos="100000">
                      <a:srgbClr val="40B4E5"/>
                    </a:gs>
                    <a:gs pos="28000">
                      <a:srgbClr val="F8A94E"/>
                    </a:gs>
                    <a:gs pos="64000">
                      <a:srgbClr val="6CC048"/>
                    </a:gs>
                  </a:gsLst>
                  <a:lin ang="0" scaled="1"/>
                  <a:tileRect/>
                </a:gra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664" y="4648200"/>
            <a:ext cx="6803136" cy="1752600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663" y="559413"/>
            <a:ext cx="3076539" cy="9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676400"/>
            <a:ext cx="12192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584448"/>
            <a:ext cx="10672064" cy="987552"/>
          </a:xfr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600" b="1" kern="1200" dirty="0">
                <a:gradFill flip="none" rotWithShape="1">
                  <a:gsLst>
                    <a:gs pos="0">
                      <a:srgbClr val="FF6600"/>
                    </a:gs>
                    <a:gs pos="100000">
                      <a:srgbClr val="40B4E5"/>
                    </a:gs>
                    <a:gs pos="28000">
                      <a:srgbClr val="F8A94E"/>
                    </a:gs>
                    <a:gs pos="64000">
                      <a:srgbClr val="6CC048"/>
                    </a:gs>
                  </a:gsLst>
                  <a:lin ang="0" scaled="1"/>
                  <a:tileRect/>
                </a:gra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664" y="4648200"/>
            <a:ext cx="6803136" cy="1752600"/>
          </a:xfr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663" y="559413"/>
            <a:ext cx="3076539" cy="94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73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336" y="6473952"/>
            <a:ext cx="512064" cy="301752"/>
          </a:xfrm>
        </p:spPr>
        <p:txBody>
          <a:bodyPr/>
          <a:lstStyle>
            <a:lvl1pPr algn="r">
              <a:defRPr sz="900">
                <a:solidFill>
                  <a:srgbClr val="9D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98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336" y="6473952"/>
            <a:ext cx="512064" cy="301752"/>
          </a:xfrm>
        </p:spPr>
        <p:txBody>
          <a:bodyPr/>
          <a:lstStyle>
            <a:lvl1pPr algn="r">
              <a:defRPr sz="900">
                <a:solidFill>
                  <a:srgbClr val="9D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914400" y="2184400"/>
            <a:ext cx="2777067" cy="2082800"/>
          </a:xfrm>
          <a:prstGeom prst="ellipse">
            <a:avLst/>
          </a:prstGeom>
          <a:solidFill>
            <a:srgbClr val="FFA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4690533" y="2184400"/>
            <a:ext cx="2777067" cy="2082800"/>
          </a:xfrm>
          <a:prstGeom prst="ellipse">
            <a:avLst/>
          </a:prstGeom>
          <a:solidFill>
            <a:srgbClr val="FFA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8500533" y="2184400"/>
            <a:ext cx="2777067" cy="2082800"/>
          </a:xfrm>
          <a:prstGeom prst="ellipse">
            <a:avLst/>
          </a:prstGeom>
          <a:solidFill>
            <a:srgbClr val="FFA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0336" y="2917952"/>
            <a:ext cx="2781131" cy="1100574"/>
          </a:xfrm>
        </p:spPr>
        <p:txBody>
          <a:bodyPr>
            <a:normAutofit/>
          </a:bodyPr>
          <a:lstStyle>
            <a:lvl1pPr algn="ctr"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690533" y="2917952"/>
            <a:ext cx="2777067" cy="10972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500533" y="2917952"/>
            <a:ext cx="2779776" cy="10972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38200"/>
            <a:ext cx="9347200" cy="914400"/>
          </a:xfrm>
        </p:spPr>
        <p:txBody>
          <a:bodyPr>
            <a:normAutofit/>
          </a:bodyPr>
          <a:lstStyle>
            <a:lvl1pPr>
              <a:buNone/>
              <a:defRPr sz="2500" b="1" baseline="0">
                <a:solidFill>
                  <a:srgbClr val="40B4E5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910336" y="4394199"/>
            <a:ext cx="2779776" cy="1625601"/>
          </a:xfrm>
        </p:spPr>
        <p:txBody>
          <a:bodyPr>
            <a:normAutofit/>
          </a:bodyPr>
          <a:lstStyle>
            <a:lvl1pPr marL="163513" indent="-163513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687824" y="4394199"/>
            <a:ext cx="2779776" cy="1625601"/>
          </a:xfrm>
        </p:spPr>
        <p:txBody>
          <a:bodyPr>
            <a:normAutofit/>
          </a:bodyPr>
          <a:lstStyle>
            <a:lvl1pPr marL="163513" indent="-163513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8500533" y="4394199"/>
            <a:ext cx="2779776" cy="1625601"/>
          </a:xfrm>
        </p:spPr>
        <p:txBody>
          <a:bodyPr>
            <a:normAutofit/>
          </a:bodyPr>
          <a:lstStyle>
            <a:lvl1pPr marL="163513" indent="-163513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xmlns="" val="253461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(rainb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336" y="6473952"/>
            <a:ext cx="512064" cy="301752"/>
          </a:xfrm>
        </p:spPr>
        <p:txBody>
          <a:bodyPr/>
          <a:lstStyle>
            <a:lvl1pPr algn="r">
              <a:defRPr sz="900">
                <a:solidFill>
                  <a:srgbClr val="9D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01978A-12D8-7341-B685-52B12E8D3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914400" y="2184400"/>
            <a:ext cx="2777067" cy="2082800"/>
          </a:xfrm>
          <a:prstGeom prst="ellipse">
            <a:avLst/>
          </a:prstGeom>
          <a:solidFill>
            <a:srgbClr val="40B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90533" y="2184400"/>
            <a:ext cx="2777067" cy="2082800"/>
          </a:xfrm>
          <a:prstGeom prst="ellipse">
            <a:avLst/>
          </a:prstGeom>
          <a:solidFill>
            <a:srgbClr val="FFA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500533" y="2184400"/>
            <a:ext cx="2777067" cy="2082800"/>
          </a:xfrm>
          <a:prstGeom prst="ellipse">
            <a:avLst/>
          </a:prstGeom>
          <a:solidFill>
            <a:srgbClr val="6CC0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1691" y="2895600"/>
            <a:ext cx="2779776" cy="109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24" y="2895600"/>
            <a:ext cx="2779776" cy="109728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497407" y="2895600"/>
            <a:ext cx="2779776" cy="109728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3-4 words </a:t>
            </a:r>
            <a:br>
              <a:rPr lang="en-US" dirty="0" smtClean="0"/>
            </a:br>
            <a:r>
              <a:rPr lang="en-US" dirty="0" smtClean="0"/>
              <a:t>in circles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910336" y="4394199"/>
            <a:ext cx="2779776" cy="1625600"/>
          </a:xfrm>
        </p:spPr>
        <p:txBody>
          <a:bodyPr>
            <a:normAutofit/>
          </a:bodyPr>
          <a:lstStyle>
            <a:lvl1pPr marL="163513" indent="-163513">
              <a:buClr>
                <a:schemeClr val="accent3"/>
              </a:buCl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687824" y="4394199"/>
            <a:ext cx="2779776" cy="1625600"/>
          </a:xfrm>
        </p:spPr>
        <p:txBody>
          <a:bodyPr>
            <a:normAutofit/>
          </a:bodyPr>
          <a:lstStyle>
            <a:lvl1pPr marL="163513" indent="-163513">
              <a:buClr>
                <a:srgbClr val="FFAE39"/>
              </a:buCl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8500533" y="4394199"/>
            <a:ext cx="2779776" cy="1625600"/>
          </a:xfrm>
        </p:spPr>
        <p:txBody>
          <a:bodyPr>
            <a:normAutofit/>
          </a:bodyPr>
          <a:lstStyle>
            <a:lvl1pPr marL="163513" indent="-163513">
              <a:buClr>
                <a:schemeClr val="accent2"/>
              </a:buCl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163" indent="-165100"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65100">
              <a:defRPr sz="1600" baseline="0"/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xmlns="" val="101029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9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9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B98-9674-4B68-82A8-B2E794BA0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98552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0" y="6473952"/>
            <a:ext cx="41656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13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9855200" cy="987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4248"/>
            <a:ext cx="10972800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2336" y="6473952"/>
            <a:ext cx="512064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F601978A-12D8-7341-B685-52B12E8D3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73952"/>
            <a:ext cx="4267200" cy="301752"/>
          </a:xfrm>
          <a:prstGeom prst="rect">
            <a:avLst/>
          </a:prstGeom>
        </p:spPr>
        <p:txBody>
          <a:bodyPr anchor="ctr"/>
          <a:lstStyle>
            <a:lvl1pPr algn="l" defTabSz="2909888">
              <a:defRPr sz="900">
                <a:solidFill>
                  <a:srgbClr val="9E93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78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40B4E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●"/>
        <a:defRPr lang="en-US" sz="2000" kern="1200" dirty="0" smtClean="0">
          <a:solidFill>
            <a:srgbClr val="88817D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8817D"/>
        </a:buClr>
        <a:buFont typeface="Courier New" panose="02070309020205020404" pitchFamily="49" charset="0"/>
        <a:buChar char="o"/>
        <a:defRPr lang="en-US" sz="1800" kern="1200" dirty="0" smtClean="0">
          <a:solidFill>
            <a:srgbClr val="88817D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Font typeface="Arial"/>
        <a:buChar char="•"/>
        <a:defRPr lang="en-US" sz="1600" kern="1200" dirty="0" smtClean="0">
          <a:solidFill>
            <a:srgbClr val="88817D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600" kern="1200" dirty="0" smtClean="0">
          <a:solidFill>
            <a:srgbClr val="88817D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lang="en-US" sz="1600" kern="1200" dirty="0">
          <a:solidFill>
            <a:srgbClr val="88817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Your Randomization Really Random?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29200" y="4648200"/>
            <a:ext cx="5102352" cy="1752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By: Arteid Memaj and Carolyn Romano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 Procedure: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OUT=option outputs the last plan generated for the specified data set.  </a:t>
            </a:r>
          </a:p>
          <a:p>
            <a:r>
              <a:rPr lang="en-US" dirty="0" smtClean="0"/>
              <a:t>Two different options you can have OUTPUT OUT=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99" y="1984248"/>
            <a:ext cx="9137301" cy="2112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02337" y="5112328"/>
            <a:ext cx="41801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plan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a=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ordered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b=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output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out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=design a </a:t>
            </a:r>
            <a:r>
              <a:rPr lang="en-US" sz="120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nvals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to 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60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by 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b </a:t>
            </a:r>
            <a:r>
              <a:rPr lang="en-US" sz="12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cvals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’TRT1’ ’TRT2’ ’PLA’);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918" y="4983829"/>
            <a:ext cx="1352550" cy="14573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9876" y="4777418"/>
            <a:ext cx="2209800" cy="18383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729655" y="5696580"/>
            <a:ext cx="9984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35765" y="5696580"/>
            <a:ext cx="9984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73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Procedure: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TREATMENTS statement specifies the treatments of the plan to generate.</a:t>
            </a:r>
          </a:p>
          <a:p>
            <a:r>
              <a:rPr lang="en-US" dirty="0" smtClean="0"/>
              <a:t>The TREATMENTS statement uses the same form as the FACTORS statement.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99" y="1984248"/>
            <a:ext cx="9137301" cy="2112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70025" y="4971691"/>
            <a:ext cx="32575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plan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r=</a:t>
            </a:r>
            <a:r>
              <a:rPr lang="en-US" sz="1200" b="1" dirty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ordered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c=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</a:rPr>
              <a:t>ordered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   treatments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a=</a:t>
            </a:r>
            <a:r>
              <a:rPr lang="en-US" sz="1200" b="1" dirty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 New" panose="02070309020205020404" pitchFamily="49" charset="0"/>
              </a:rPr>
              <a:t>cyclic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b=</a:t>
            </a:r>
            <a:r>
              <a:rPr lang="en-US" sz="1200" b="1" dirty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cyclic </a:t>
            </a:r>
            <a:r>
              <a:rPr lang="en-US" sz="12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6800" y="5571855"/>
            <a:ext cx="9334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980498"/>
            <a:ext cx="3881294" cy="119152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54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690791"/>
            <a:ext cx="9855200" cy="987552"/>
          </a:xfrm>
        </p:spPr>
        <p:txBody>
          <a:bodyPr/>
          <a:lstStyle/>
          <a:p>
            <a:r>
              <a:rPr lang="en-US" dirty="0" smtClean="0"/>
              <a:t>Example: PROC PLAN Randomization of Two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853" y="2019116"/>
            <a:ext cx="5364547" cy="4597422"/>
          </a:xfrm>
        </p:spPr>
        <p:txBody>
          <a:bodyPr/>
          <a:lstStyle/>
          <a:p>
            <a:r>
              <a:rPr lang="en-US" dirty="0" smtClean="0"/>
              <a:t>In this randomization, there are: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0 different blocks</a:t>
            </a:r>
          </a:p>
          <a:p>
            <a:pPr lvl="1"/>
            <a:r>
              <a:rPr lang="en-US" dirty="0" smtClean="0"/>
              <a:t>10 patients per block</a:t>
            </a:r>
          </a:p>
          <a:p>
            <a:pPr lvl="1"/>
            <a:r>
              <a:rPr lang="en-US" dirty="0" smtClean="0"/>
              <a:t>2 treatment groups</a:t>
            </a:r>
          </a:p>
          <a:p>
            <a:pPr lvl="1"/>
            <a:r>
              <a:rPr lang="en-US" dirty="0" smtClean="0"/>
              <a:t>Treatment allocation ratio is 2(Study drug) to 1 (Placebo)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have the choice to leave seed=; then the randomization will be different every time it’s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Proprietary &amp; Confidential. © 2015 Chiltern</a:t>
            </a:r>
            <a:endParaRPr lang="en-US" dirty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609600" y="1984248"/>
            <a:ext cx="5400989" cy="472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lang="en-US" sz="20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8817D"/>
              </a:buClr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lang="en-US" sz="16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6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336" y="1815224"/>
            <a:ext cx="59588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format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value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$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treatn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'-1'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'A'</a:t>
            </a:r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   </a:t>
            </a:r>
            <a:r>
              <a:rPr lang="en-US" sz="900" dirty="0" smtClean="0">
                <a:solidFill>
                  <a:srgbClr val="800080"/>
                </a:solidFill>
                <a:latin typeface="Courier New" panose="02070309020205020404" pitchFamily="49" charset="0"/>
              </a:rPr>
              <a:t>'1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'B'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value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$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treatc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'A'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'Study Drug 500 mg'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      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900" dirty="0" smtClean="0">
                <a:solidFill>
                  <a:srgbClr val="800080"/>
                </a:solidFill>
                <a:latin typeface="Courier New" panose="02070309020205020404" pitchFamily="49" charset="0"/>
              </a:rPr>
              <a:t>'B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'Placebo'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macro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repeat(n);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%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do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%to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&amp;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proc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plan seed=&amp;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factors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block=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30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ordered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treatn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random;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output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out=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treatments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t=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15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random;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proc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sort data=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by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block;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data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rand_&amp;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length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$2.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set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first&amp;i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if t in(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5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6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7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8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9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 then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900" dirty="0" smtClean="0">
                <a:solidFill>
                  <a:srgbClr val="800080"/>
                </a:solidFill>
                <a:latin typeface="Courier New" panose="02070309020205020404" pitchFamily="49" charset="0"/>
              </a:rPr>
              <a:t>‘-1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else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900" dirty="0" smtClean="0">
                <a:solidFill>
                  <a:srgbClr val="800080"/>
                </a:solidFill>
                <a:latin typeface="Courier New" panose="02070309020205020404" pitchFamily="49" charset="0"/>
              </a:rPr>
              <a:t>'1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data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second&amp;i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set rand_&amp;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id=_N_ + 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1000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typecode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=put(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trt,</a:t>
            </a:r>
            <a:r>
              <a:rPr lang="en-US" sz="900" dirty="0" err="1">
                <a:solidFill>
                  <a:srgbClr val="008080"/>
                </a:solidFill>
                <a:latin typeface="Courier New" panose="02070309020205020404" pitchFamily="49" charset="0"/>
              </a:rPr>
              <a:t>treatn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therdesc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=put(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typecode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$</a:t>
            </a:r>
            <a:r>
              <a:rPr lang="en-US" sz="900" dirty="0" err="1">
                <a:solidFill>
                  <a:srgbClr val="008080"/>
                </a:solidFill>
                <a:latin typeface="Courier New" panose="02070309020205020404" pitchFamily="49" charset="0"/>
              </a:rPr>
              <a:t>treatc</a:t>
            </a:r>
            <a:r>
              <a:rPr lang="en-US" sz="900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.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%end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%mend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repeat;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sz="900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Continued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1" y="1984248"/>
            <a:ext cx="5936662" cy="44897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4196" y="2206180"/>
            <a:ext cx="5736353" cy="37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Wald-Wolfowitz (or Runs) test for randomness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2320" y="1825625"/>
                <a:ext cx="105714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Non-parametric statistical test</a:t>
                </a:r>
              </a:p>
              <a:p>
                <a:pPr lvl="1"/>
                <a:r>
                  <a:rPr lang="en-US" dirty="0" smtClean="0"/>
                  <a:t>Tests (two-valued data sequence) for randomness.</a:t>
                </a:r>
              </a:p>
              <a:p>
                <a:pPr lvl="1"/>
                <a:r>
                  <a:rPr lang="en-US" dirty="0" smtClean="0"/>
                  <a:t>Looks at the “run”:</a:t>
                </a:r>
              </a:p>
              <a:p>
                <a:pPr lvl="2"/>
                <a:r>
                  <a:rPr lang="en-US" dirty="0" smtClean="0">
                    <a:effectLst/>
                  </a:rPr>
                  <a:t>Sequence consisting of adjacent equal elements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            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:endParaRPr lang="en-US" dirty="0"/>
              </a:p>
              <a:p>
                <a:pPr lvl="1"/>
                <a:endParaRPr lang="en-US" dirty="0" smtClean="0">
                  <a:effectLst/>
                </a:endParaRP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effectLst/>
                  </a:rPr>
                  <a:t> The number of Runs in a sequence of N elements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</a:t>
                </a:r>
                <a:r>
                  <a:rPr lang="en-US" dirty="0" smtClean="0">
                    <a:effectLst/>
                  </a:rPr>
                  <a:t> ~ N(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>
                    <a:effectLst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−1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−2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</a:rPr>
                  <a:t> )                  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320" y="1825625"/>
                <a:ext cx="10571480" cy="4351338"/>
              </a:xfrm>
              <a:blipFill rotWithShape="0">
                <a:blip r:embed="rId2" cstate="print"/>
                <a:stretch>
                  <a:fillRect l="-519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204" y="3434186"/>
            <a:ext cx="5731369" cy="11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9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48"/>
            <a:ext cx="9855200" cy="626605"/>
          </a:xfrm>
        </p:spPr>
        <p:txBody>
          <a:bodyPr/>
          <a:lstStyle/>
          <a:p>
            <a:r>
              <a:rPr lang="en-US" b="1" dirty="0" smtClean="0"/>
              <a:t>Wald-Wolfowitz in 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8482"/>
            <a:ext cx="10972800" cy="4187952"/>
          </a:xfrm>
        </p:spPr>
        <p:txBody>
          <a:bodyPr/>
          <a:lstStyle/>
          <a:p>
            <a:r>
              <a:rPr lang="en-US" dirty="0" smtClean="0"/>
              <a:t>No SAS procedure: </a:t>
            </a:r>
            <a:r>
              <a:rPr lang="en-US" sz="2000" dirty="0" smtClean="0"/>
              <a:t>(Manually count: total number of runs, number of “+”, Number of “-”)</a:t>
            </a:r>
          </a:p>
          <a:p>
            <a:r>
              <a:rPr lang="en-US" dirty="0" smtClean="0"/>
              <a:t>Following manual steps:</a:t>
            </a:r>
          </a:p>
          <a:p>
            <a:pPr lvl="2"/>
            <a:r>
              <a:rPr lang="en-US" dirty="0" smtClean="0"/>
              <a:t>Convert two treatments to “+” and “-”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94" y="2683560"/>
            <a:ext cx="5170065" cy="3140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9665" y="2738994"/>
            <a:ext cx="5882641" cy="30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9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 of Syntax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159" y="2111647"/>
            <a:ext cx="9447058" cy="37309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76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Dataset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589" y="2779766"/>
            <a:ext cx="8718701" cy="3101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8918" y="1950806"/>
            <a:ext cx="5534924" cy="7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err="1"/>
              <a:t>Proc</a:t>
            </a:r>
            <a:r>
              <a:rPr lang="en-US" dirty="0"/>
              <a:t> Plan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6628107" y="1924594"/>
            <a:ext cx="5169830" cy="425554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2 Reject </a:t>
            </a:r>
            <a:r>
              <a:rPr lang="en-US" dirty="0"/>
              <a:t>the null </a:t>
            </a:r>
            <a:r>
              <a:rPr lang="en-US" dirty="0" smtClean="0"/>
              <a:t>hypothesis at the 		  </a:t>
            </a:r>
            <a:r>
              <a:rPr lang="el-GR" dirty="0" smtClean="0"/>
              <a:t>α</a:t>
            </a:r>
            <a:r>
              <a:rPr lang="en-US" dirty="0" smtClean="0"/>
              <a:t> = .05 level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8 </a:t>
            </a:r>
            <a:r>
              <a:rPr lang="en-US" dirty="0"/>
              <a:t>Fail to reject the null </a:t>
            </a:r>
            <a:r>
              <a:rPr lang="en-US" dirty="0" smtClean="0"/>
              <a:t>hypothesis </a:t>
            </a:r>
            <a:r>
              <a:rPr lang="en-US" dirty="0"/>
              <a:t>at the </a:t>
            </a:r>
            <a:r>
              <a:rPr lang="en-US" dirty="0" smtClean="0"/>
              <a:t> 	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= .05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2297" y="2337005"/>
            <a:ext cx="353583" cy="268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446" y="3790950"/>
            <a:ext cx="185284" cy="180975"/>
          </a:xfrm>
          <a:prstGeom prst="rect">
            <a:avLst/>
          </a:prstGeom>
        </p:spPr>
      </p:pic>
      <p:pic>
        <p:nvPicPr>
          <p:cNvPr id="17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94693" y="2061576"/>
            <a:ext cx="6192583" cy="398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523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Random Number Generator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8107" y="1924594"/>
            <a:ext cx="5169830" cy="425554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2 Reject </a:t>
            </a:r>
            <a:r>
              <a:rPr lang="en-US" dirty="0"/>
              <a:t>the null </a:t>
            </a:r>
            <a:r>
              <a:rPr lang="en-US" dirty="0" smtClean="0"/>
              <a:t>hypothesis at the 		  </a:t>
            </a:r>
            <a:r>
              <a:rPr lang="el-GR" dirty="0" smtClean="0"/>
              <a:t>α</a:t>
            </a:r>
            <a:r>
              <a:rPr lang="en-US" dirty="0" smtClean="0"/>
              <a:t> = .05 level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8 </a:t>
            </a:r>
            <a:r>
              <a:rPr lang="en-US" dirty="0"/>
              <a:t>Fail to reject the null </a:t>
            </a:r>
            <a:r>
              <a:rPr lang="en-US" dirty="0" smtClean="0"/>
              <a:t>hypothesis </a:t>
            </a:r>
            <a:r>
              <a:rPr lang="en-US" dirty="0"/>
              <a:t>at the </a:t>
            </a:r>
            <a:r>
              <a:rPr lang="en-US" dirty="0" smtClean="0"/>
              <a:t> 	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= .05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24" y="2104895"/>
            <a:ext cx="6192583" cy="398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297" y="2337005"/>
            <a:ext cx="353583" cy="268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6446" y="3790950"/>
            <a:ext cx="185284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7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Random Number </a:t>
            </a:r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Code and output</a:t>
            </a:r>
          </a:p>
          <a:p>
            <a:r>
              <a:rPr lang="en-US" dirty="0"/>
              <a:t>Describe Proc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Code and output</a:t>
            </a:r>
            <a:endParaRPr lang="en-US" dirty="0"/>
          </a:p>
          <a:p>
            <a:r>
              <a:rPr lang="en-US" dirty="0"/>
              <a:t>Wald-Wolfowitz (or Runs) test for randomness</a:t>
            </a:r>
          </a:p>
          <a:p>
            <a:pPr lvl="1"/>
            <a:r>
              <a:rPr lang="en-US" dirty="0"/>
              <a:t>SAS Procedure?</a:t>
            </a:r>
          </a:p>
          <a:p>
            <a:r>
              <a:rPr lang="en-US" dirty="0"/>
              <a:t>Run Statistical Test on randomly generated datasets</a:t>
            </a:r>
          </a:p>
          <a:p>
            <a:pPr lvl="1"/>
            <a:r>
              <a:rPr lang="en-US" dirty="0"/>
              <a:t>Compare the two</a:t>
            </a:r>
          </a:p>
          <a:p>
            <a:r>
              <a:rPr lang="en-US" dirty="0"/>
              <a:t>Final Thoughts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Comparing the runs that failed to reject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 cstate="print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Proc</a:t>
            </a:r>
            <a:r>
              <a:rPr lang="en-US" dirty="0" smtClean="0"/>
              <a:t>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Random Number Generator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073334"/>
              </p:ext>
            </p:extLst>
          </p:nvPr>
        </p:nvGraphicFramePr>
        <p:xfrm>
          <a:off x="6289041" y="2574109"/>
          <a:ext cx="4470399" cy="325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22"/>
                <a:gridCol w="1311317"/>
                <a:gridCol w="1172238"/>
                <a:gridCol w="993422"/>
              </a:tblGrid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Placebo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Study  Drug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Run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270362"/>
              </p:ext>
            </p:extLst>
          </p:nvPr>
        </p:nvGraphicFramePr>
        <p:xfrm>
          <a:off x="1164046" y="2569755"/>
          <a:ext cx="4470399" cy="325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22"/>
                <a:gridCol w="1311317"/>
                <a:gridCol w="1172238"/>
                <a:gridCol w="993422"/>
              </a:tblGrid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Placebo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Study  Drug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Run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35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Comparing the runs that failed to reject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(1:1)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 cstate="print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Proc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Random Number Generator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579C-0C01-40B3-8411-2B60F8FCFC5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1330941"/>
              </p:ext>
            </p:extLst>
          </p:nvPr>
        </p:nvGraphicFramePr>
        <p:xfrm>
          <a:off x="6289041" y="2574109"/>
          <a:ext cx="4470399" cy="325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22"/>
                <a:gridCol w="1311317"/>
                <a:gridCol w="1172238"/>
                <a:gridCol w="993422"/>
              </a:tblGrid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Placebo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Study  Drug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Run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988498"/>
              </p:ext>
            </p:extLst>
          </p:nvPr>
        </p:nvGraphicFramePr>
        <p:xfrm>
          <a:off x="1164046" y="2569755"/>
          <a:ext cx="4470399" cy="325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422"/>
                <a:gridCol w="1311317"/>
                <a:gridCol w="1172238"/>
                <a:gridCol w="993422"/>
              </a:tblGrid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Placebo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Study  Drug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Run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P-Value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56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Thoughts: Is your randomization really random?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861185"/>
            <a:ext cx="10749280" cy="1059815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4500" u="sng" dirty="0" smtClean="0"/>
              <a:t>Random</a:t>
            </a:r>
            <a:r>
              <a:rPr lang="en-US" sz="4500" u="sng" dirty="0"/>
              <a:t>:</a:t>
            </a:r>
            <a:r>
              <a:rPr lang="en-US" sz="4500" dirty="0"/>
              <a:t> Without definite aim, direction, rule, or </a:t>
            </a:r>
            <a:r>
              <a:rPr lang="en-US" sz="4500" dirty="0" smtClean="0"/>
              <a:t>method.</a:t>
            </a:r>
            <a:endParaRPr lang="en-US" sz="4500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65751"/>
            <a:ext cx="5004374" cy="2750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2240" y="3065751"/>
            <a:ext cx="4973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the randomization be rerun if it rejects the null in Wald-</a:t>
            </a:r>
            <a:r>
              <a:rPr lang="en-US" sz="2400" dirty="0" err="1" smtClean="0"/>
              <a:t>Wolfwitz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so, how many times are you allowed to rerun?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so do we have an aim/direction/rule?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97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70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Randomization?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in clinical trials is used to test efficacy and effectiveness of medicines, medical devices, or surgery.</a:t>
            </a:r>
          </a:p>
          <a:p>
            <a:r>
              <a:rPr lang="en-US" dirty="0" smtClean="0"/>
              <a:t>It is effective in reducing biases since it guarantees that treatment assignment will not be based on a patient’s prognostic factors.</a:t>
            </a:r>
          </a:p>
          <a:p>
            <a:r>
              <a:rPr lang="en-US" dirty="0" smtClean="0"/>
              <a:t>Using a Randomization procedure takes the following into consideration:</a:t>
            </a:r>
          </a:p>
          <a:p>
            <a:pPr lvl="1"/>
            <a:r>
              <a:rPr lang="en-US" dirty="0" smtClean="0"/>
              <a:t>Reducing bias</a:t>
            </a:r>
          </a:p>
          <a:p>
            <a:pPr lvl="1"/>
            <a:r>
              <a:rPr lang="en-US" dirty="0" smtClean="0"/>
              <a:t>Producing a balanced comparison</a:t>
            </a:r>
          </a:p>
          <a:p>
            <a:pPr lvl="1"/>
            <a:r>
              <a:rPr lang="en-US" dirty="0" smtClean="0"/>
              <a:t>Quantifying errors attributable to chance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399" y="3820746"/>
            <a:ext cx="3231401" cy="23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3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Randomization Created</a:t>
            </a:r>
            <a:r>
              <a:rPr lang="en-US" dirty="0" smtClean="0"/>
              <a:t>: Data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225" y="1993772"/>
            <a:ext cx="5298773" cy="4480179"/>
          </a:xfrm>
        </p:spPr>
        <p:txBody>
          <a:bodyPr/>
          <a:lstStyle/>
          <a:p>
            <a:r>
              <a:rPr lang="en-US" dirty="0"/>
              <a:t>In this randomization, there are:</a:t>
            </a:r>
          </a:p>
          <a:p>
            <a:pPr lvl="1"/>
            <a:r>
              <a:rPr lang="en-US" dirty="0" smtClean="0"/>
              <a:t>300 subjects</a:t>
            </a:r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/>
              <a:t>treatment groups</a:t>
            </a:r>
          </a:p>
          <a:p>
            <a:pPr lvl="1"/>
            <a:r>
              <a:rPr lang="en-US" dirty="0"/>
              <a:t>Treatment allocation ratio </a:t>
            </a:r>
            <a:r>
              <a:rPr lang="en-US" dirty="0" smtClean="0"/>
              <a:t>is approximately  </a:t>
            </a:r>
            <a:r>
              <a:rPr lang="en-US" dirty="0"/>
              <a:t>2(Study drug) to 1 (Placebo)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ranuni</a:t>
            </a:r>
            <a:r>
              <a:rPr lang="en-US" dirty="0" smtClean="0"/>
              <a:t>() generates a number from a U(0,1) distribution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832230"/>
            <a:ext cx="5238751" cy="4943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proc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format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value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treatn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'A'</a:t>
            </a:r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 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'B'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value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$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treatc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'A'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'Study Drug 500 mg'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      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smtClean="0">
                <a:solidFill>
                  <a:srgbClr val="800080"/>
                </a:solidFill>
                <a:latin typeface="Courier New" panose="02070309020205020404" pitchFamily="49" charset="0"/>
              </a:rPr>
              <a:t>'B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dirty="0">
                <a:solidFill>
                  <a:srgbClr val="800080"/>
                </a:solidFill>
                <a:latin typeface="Courier New" panose="02070309020205020404" pitchFamily="49" charset="0"/>
              </a:rPr>
              <a:t>'Placebo'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%</a:t>
            </a:r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macro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repeat(n);</a:t>
            </a: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   %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do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%to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&amp;n;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data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do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unit = 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to 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300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output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end;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run;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data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rand1&amp;i;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set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rand&amp;i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random=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ranuni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proc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sort data=rand1&amp;i;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by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unit;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run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sz="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data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rand2&amp;i;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set rand1&amp;i;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id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=_N_ + 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1000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if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random le 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2/3 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then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group=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if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random </a:t>
            </a:r>
            <a:r>
              <a:rPr lang="en-US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gt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2/3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then group=</a:t>
            </a:r>
            <a:r>
              <a:rPr lang="en-US" sz="900" b="1" dirty="0">
                <a:solidFill>
                  <a:srgbClr val="008080"/>
                </a:solidFill>
                <a:latin typeface="Courier New" panose="02070309020205020404" pitchFamily="49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typecode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=put(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group,</a:t>
            </a:r>
            <a:r>
              <a:rPr lang="en-US" sz="900" dirty="0" err="1" smtClean="0">
                <a:solidFill>
                  <a:srgbClr val="008080"/>
                </a:solidFill>
                <a:latin typeface="Courier New" panose="02070309020205020404" pitchFamily="49" charset="0"/>
              </a:rPr>
              <a:t>treatn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therdesc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=put(</a:t>
            </a:r>
            <a:r>
              <a:rPr lang="en-US" sz="9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typecode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$</a:t>
            </a:r>
            <a:r>
              <a:rPr lang="en-US" sz="900" dirty="0" err="1">
                <a:solidFill>
                  <a:srgbClr val="008080"/>
                </a:solidFill>
                <a:latin typeface="Courier New" panose="02070309020205020404" pitchFamily="49" charset="0"/>
              </a:rPr>
              <a:t>treatc</a:t>
            </a:r>
            <a:r>
              <a:rPr lang="en-US" sz="900" dirty="0">
                <a:solidFill>
                  <a:srgbClr val="008080"/>
                </a:solidFill>
                <a:latin typeface="Courier New" panose="02070309020205020404" pitchFamily="49" charset="0"/>
              </a:rPr>
              <a:t>.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run;</a:t>
            </a:r>
          </a:p>
          <a:p>
            <a:r>
              <a:rPr lang="en-US" sz="9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%</a:t>
            </a:r>
            <a:r>
              <a:rPr lang="en-US" sz="9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%mend</a:t>
            </a:r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 repeat;</a:t>
            </a:r>
          </a:p>
          <a:p>
            <a:r>
              <a:rPr lang="en-US" sz="900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sz="900" b="1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900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10</a:t>
            </a:r>
            <a:r>
              <a:rPr lang="en-US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9329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Randomization Created: Data steps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941" y="1990725"/>
            <a:ext cx="6345756" cy="4181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 Randomization Created: The PLAN 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Proc Plan generates a list of random numbers based on a uniform random distribution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seed number (any positive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baseline="30000" dirty="0" smtClean="0"/>
                  <a:t>31</a:t>
                </a:r>
                <a:r>
                  <a:rPr lang="en-US" dirty="0" smtClean="0"/>
                  <a:t>-1) can be used.</a:t>
                </a:r>
              </a:p>
              <a:p>
                <a:pPr lvl="1"/>
                <a:r>
                  <a:rPr lang="en-US" dirty="0" smtClean="0"/>
                  <a:t>Note that if a seed number is not provided, SAS will use the time of the day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Proc Plan randomizes plans for factorial experiments and is used for generating lists of combinations and permutations of numbers. 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500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975" y="4684776"/>
            <a:ext cx="5076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847463"/>
            <a:ext cx="3952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Procedure: &lt;options&gt;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84248"/>
            <a:ext cx="11076634" cy="44897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u="sng" dirty="0" smtClean="0"/>
              <a:t>must</a:t>
            </a:r>
            <a:r>
              <a:rPr lang="en-US" dirty="0" smtClean="0"/>
              <a:t> specify the proc plan statement and at least one factors statement before running.</a:t>
            </a:r>
          </a:p>
          <a:p>
            <a:r>
              <a:rPr lang="en-US" dirty="0" smtClean="0"/>
              <a:t>&lt;options&gt;: SEED=option to start the random number generator with a specific number </a:t>
            </a:r>
          </a:p>
          <a:p>
            <a:pPr lvl="1"/>
            <a:r>
              <a:rPr lang="en-US" dirty="0" smtClean="0"/>
              <a:t>Note: you can leave as SEED=;</a:t>
            </a:r>
          </a:p>
          <a:p>
            <a:r>
              <a:rPr lang="en-US" dirty="0" smtClean="0"/>
              <a:t>An ORDERED statement can be added in this section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99" y="1984248"/>
            <a:ext cx="9137301" cy="2112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51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Procedure: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84248"/>
            <a:ext cx="11076634" cy="44897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FACTORS: </a:t>
            </a:r>
            <a:r>
              <a:rPr lang="en-US" dirty="0" err="1" smtClean="0"/>
              <a:t>varname</a:t>
            </a:r>
            <a:r>
              <a:rPr lang="en-US" dirty="0" smtClean="0"/>
              <a:t>=m&lt;OF n&gt; &lt;selection-type&gt; (m&lt;=n if in is selected)</a:t>
            </a:r>
          </a:p>
          <a:p>
            <a:r>
              <a:rPr lang="en-US" dirty="0" smtClean="0"/>
              <a:t>FACTORS specifies the factors of the plan and generates the plan</a:t>
            </a:r>
          </a:p>
          <a:p>
            <a:r>
              <a:rPr lang="en-US" dirty="0" smtClean="0"/>
              <a:t>&lt;selection type&gt; allows us to specify the method of selecting m values.</a:t>
            </a:r>
          </a:p>
          <a:p>
            <a:pPr lvl="1"/>
            <a:r>
              <a:rPr lang="en-US" dirty="0"/>
              <a:t>COMB, CYCLIC, ORDERED, PERM, </a:t>
            </a:r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By default, the selection type is random unless you use ORDERED in the &lt;options&gt;</a:t>
            </a:r>
          </a:p>
          <a:p>
            <a:r>
              <a:rPr lang="en-US" dirty="0" smtClean="0"/>
              <a:t>NOPRINT: this option temporarily disables the Output Delivery System (ODS)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99" y="1984248"/>
            <a:ext cx="9137301" cy="2112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637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Procedure: FACTORS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978A-12D8-7341-B685-52B12E8D30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&amp; Confidential. © 2015 Chiltern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5968" y="1984248"/>
            <a:ext cx="11076634" cy="448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lang="en-US" sz="20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8817D"/>
              </a:buClr>
              <a:buFont typeface="Courier New" panose="02070309020205020404" pitchFamily="49" charset="0"/>
              <a:buChar char="o"/>
              <a:defRPr lang="en-US" sz="18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lang="en-US" sz="16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600" kern="1200" dirty="0" smtClean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lang="en-US" sz="1600" kern="1200" dirty="0">
                <a:solidFill>
                  <a:srgbClr val="88817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RANDOM: selects m in a random order when m is a positive integer</a:t>
            </a:r>
          </a:p>
          <a:p>
            <a:pPr lvl="1"/>
            <a:r>
              <a:rPr lang="en-US" i="1" dirty="0" smtClean="0"/>
              <a:t>Ex.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a=</a:t>
            </a:r>
            <a:r>
              <a:rPr lang="en-US" b="1" dirty="0" smtClean="0">
                <a:solidFill>
                  <a:srgbClr val="008080"/>
                </a:solidFill>
                <a:latin typeface="Courier New" panose="02070309020205020404" pitchFamily="49" charset="0"/>
              </a:rPr>
              <a:t>6</a:t>
            </a:r>
          </a:p>
          <a:p>
            <a:r>
              <a:rPr lang="en-US" dirty="0" smtClean="0"/>
              <a:t>ORDERED: selects m in order starting with 1, 2, … m.</a:t>
            </a:r>
          </a:p>
          <a:p>
            <a:pPr lvl="1"/>
            <a:r>
              <a:rPr lang="en-US" i="1" dirty="0" smtClean="0"/>
              <a:t>Ex.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a=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ordered</a:t>
            </a:r>
            <a:endParaRPr lang="en-US" i="1" dirty="0" smtClean="0"/>
          </a:p>
          <a:p>
            <a:r>
              <a:rPr lang="en-US" dirty="0" smtClean="0"/>
              <a:t>PERM: cycles through all </a:t>
            </a:r>
            <a:r>
              <a:rPr lang="en-US" i="1" dirty="0" smtClean="0"/>
              <a:t>m</a:t>
            </a:r>
            <a:r>
              <a:rPr lang="en-US" dirty="0" smtClean="0"/>
              <a:t>! permutations</a:t>
            </a:r>
          </a:p>
          <a:p>
            <a:pPr lvl="1"/>
            <a:r>
              <a:rPr lang="en-US" i="1" dirty="0"/>
              <a:t>Ex.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perm </a:t>
            </a:r>
            <a:r>
              <a:rPr lang="en-US" i="1" dirty="0" smtClean="0"/>
              <a:t>(this will output 1,2,3,4,5, 1,2,3,5,4 … 5,4,3,1,2, 5,4,3,2,1)</a:t>
            </a:r>
          </a:p>
          <a:p>
            <a:r>
              <a:rPr lang="en-US" dirty="0"/>
              <a:t>COMB: </a:t>
            </a:r>
            <a:r>
              <a:rPr lang="en-US" dirty="0" smtClean="0"/>
              <a:t>cycles through all </a:t>
            </a:r>
            <a:r>
              <a:rPr lang="en-US" i="1" dirty="0" smtClean="0"/>
              <a:t>n</a:t>
            </a:r>
            <a:r>
              <a:rPr lang="en-US" dirty="0" smtClean="0"/>
              <a:t>!/(</a:t>
            </a:r>
            <a:r>
              <a:rPr lang="en-US" i="1" dirty="0" smtClean="0"/>
              <a:t>m</a:t>
            </a:r>
            <a:r>
              <a:rPr lang="en-US" dirty="0" smtClean="0"/>
              <a:t>!</a:t>
            </a:r>
            <a:r>
              <a:rPr lang="en-US" i="1" dirty="0" smtClean="0"/>
              <a:t>(n-m</a:t>
            </a:r>
            <a:r>
              <a:rPr lang="en-US" dirty="0" smtClean="0"/>
              <a:t>)!)</a:t>
            </a:r>
            <a:r>
              <a:rPr lang="en-US" i="1" dirty="0" smtClean="0"/>
              <a:t> combinations</a:t>
            </a:r>
          </a:p>
          <a:p>
            <a:pPr lvl="1"/>
            <a:r>
              <a:rPr lang="en-US" i="1" dirty="0"/>
              <a:t>Ex.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of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comb </a:t>
            </a:r>
            <a:r>
              <a:rPr lang="en-US" i="1" dirty="0" smtClean="0"/>
              <a:t>(this will output combinations of 3 integers 1-5. 1,2,3 , 3,4,5, …)</a:t>
            </a:r>
          </a:p>
          <a:p>
            <a:r>
              <a:rPr lang="en-US" dirty="0" smtClean="0"/>
              <a:t>CYCLIC: this cyclically permutes m by n. </a:t>
            </a:r>
          </a:p>
          <a:p>
            <a:pPr lvl="1"/>
            <a:r>
              <a:rPr lang="en-US" i="1" dirty="0" smtClean="0"/>
              <a:t>Ex.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factors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t=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of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Courier New" panose="020703090202050204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cyclic </a:t>
            </a:r>
            <a:r>
              <a:rPr lang="en-US" i="1" dirty="0" smtClean="0"/>
              <a:t>(this will output 1,2,3,4,5,  2,3,4,5,6, … 29,30,1,2,3, 30,1,2,3,4 …)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5988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tern_2014">
  <a:themeElements>
    <a:clrScheme name="Chiltern_Std">
      <a:dk1>
        <a:sysClr val="windowText" lastClr="000000"/>
      </a:dk1>
      <a:lt1>
        <a:sysClr val="window" lastClr="FFFFFF"/>
      </a:lt1>
      <a:dk2>
        <a:srgbClr val="877F7A"/>
      </a:dk2>
      <a:lt2>
        <a:srgbClr val="BBB9AF"/>
      </a:lt2>
      <a:accent1>
        <a:srgbClr val="FFAE39"/>
      </a:accent1>
      <a:accent2>
        <a:srgbClr val="6CC049"/>
      </a:accent2>
      <a:accent3>
        <a:srgbClr val="40B4E5"/>
      </a:accent3>
      <a:accent4>
        <a:srgbClr val="E1661B"/>
      </a:accent4>
      <a:accent5>
        <a:srgbClr val="7030A0"/>
      </a:accent5>
      <a:accent6>
        <a:srgbClr val="C00000"/>
      </a:accent6>
      <a:hlink>
        <a:srgbClr val="FFD89F"/>
      </a:hlink>
      <a:folHlink>
        <a:srgbClr val="F1B48F"/>
      </a:folHlink>
    </a:clrScheme>
    <a:fontScheme name="Chiltern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1257</Words>
  <Application>Microsoft Office PowerPoint</Application>
  <PresentationFormat>Custom</PresentationFormat>
  <Paragraphs>433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Chiltern_2014</vt:lpstr>
      <vt:lpstr>Is Your Randomization Really Random?</vt:lpstr>
      <vt:lpstr>Agenda</vt:lpstr>
      <vt:lpstr>What is a Randomization?</vt:lpstr>
      <vt:lpstr>How is a Randomization Created: Data steps</vt:lpstr>
      <vt:lpstr>How is a Randomization Created: Data steps</vt:lpstr>
      <vt:lpstr>How is a Randomization Created: The PLAN Procedure</vt:lpstr>
      <vt:lpstr>The PLAN Procedure: &lt;options&gt;</vt:lpstr>
      <vt:lpstr>The PLAN Procedure: FACTORS</vt:lpstr>
      <vt:lpstr>The PLAN Procedure: FACTORS examples</vt:lpstr>
      <vt:lpstr>The PLAN Procedure: OUTPUT</vt:lpstr>
      <vt:lpstr>The PLAN Procedure: TREATMENTS</vt:lpstr>
      <vt:lpstr>Example: PROC PLAN Randomization of Two Treatments</vt:lpstr>
      <vt:lpstr>Example: Continued </vt:lpstr>
      <vt:lpstr>Wald-Wolfowitz (or Runs) test for randomness</vt:lpstr>
      <vt:lpstr>Wald-Wolfowitz in SAS</vt:lpstr>
      <vt:lpstr>General Idea of Syntax</vt:lpstr>
      <vt:lpstr>Final Dataset</vt:lpstr>
      <vt:lpstr>Results Proc Plan</vt:lpstr>
      <vt:lpstr>Results Random Number Generator</vt:lpstr>
      <vt:lpstr> </vt:lpstr>
      <vt:lpstr> </vt:lpstr>
      <vt:lpstr>Final Thoughts: Is your randomization really random?</vt:lpstr>
      <vt:lpstr>Thanks!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Randomization Really Random?</dc:title>
  <dc:creator>Romano, Carolyn</dc:creator>
  <cp:lastModifiedBy>schechter</cp:lastModifiedBy>
  <cp:revision>90</cp:revision>
  <dcterms:created xsi:type="dcterms:W3CDTF">2016-06-02T14:16:12Z</dcterms:created>
  <dcterms:modified xsi:type="dcterms:W3CDTF">2016-07-16T16:47:10Z</dcterms:modified>
</cp:coreProperties>
</file>