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3" r:id="rId4"/>
    <p:sldId id="270" r:id="rId5"/>
    <p:sldId id="274" r:id="rId6"/>
    <p:sldId id="271" r:id="rId7"/>
    <p:sldId id="275" r:id="rId8"/>
    <p:sldId id="264" r:id="rId9"/>
    <p:sldId id="277" r:id="rId10"/>
    <p:sldId id="278" r:id="rId11"/>
    <p:sldId id="279" r:id="rId12"/>
    <p:sldId id="280" r:id="rId13"/>
    <p:sldId id="281" r:id="rId14"/>
    <p:sldId id="283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4" autoAdjust="0"/>
    <p:restoredTop sz="94660"/>
  </p:normalViewPr>
  <p:slideViewPr>
    <p:cSldViewPr snapToGrid="0">
      <p:cViewPr varScale="1">
        <p:scale>
          <a:sx n="48" d="100"/>
          <a:sy n="48" d="100"/>
        </p:scale>
        <p:origin x="-246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396DC-BD6F-4D97-8367-3F187387F3D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72088-FFC7-45D2-86F3-9ABA63DA1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127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980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647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522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926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928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68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432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199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65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029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EFC2D-0CC9-4554-A0C5-B5571EC76D7D}" type="datetimeFigureOut">
              <a:rPr lang="en-US" smtClean="0"/>
              <a:pPr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DDA3A-3869-4C42-892A-62599155B1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053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t&amp;rct=j&amp;q=&amp;esrc=s&amp;frm=1&amp;source=web&amp;cd=2&amp;cad=rja&amp;ved=0CCsQFjAB&amp;url=http://www2.sas.com/proceedings/sugi28/056-28.pdf&amp;ei=xo0_UovRGq-34AOKhYHwDQ&amp;usg=AFQjCNFp9im6c5815bbDVxwmosRig_jM6Q" TargetMode="External"/><Relationship Id="rId2" Type="http://schemas.openxmlformats.org/officeDocument/2006/relationships/hyperlink" Target="http://www.google.com/url?sa=t&amp;rct=j&amp;q=&amp;esrc=s&amp;frm=1&amp;source=web&amp;cd=1&amp;cad=rja&amp;ved=0CCkQFjAA&amp;url=http://support.sas.com/resources/papers/proceedings12/249-2012.pdf&amp;ei=xo0_UovRGq-34AOKhYHwDQ&amp;usg=AFQjCNGQlarb9oLsZhhPIhU6CJRTG-zGj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upport.sas.com/documentation/cdl/en/mcrolref/62978/HTML/default/viewer.ht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SAS Macros</a:t>
            </a:r>
            <a:r>
              <a:rPr lang="en-US" b="1" baseline="30000" dirty="0" smtClean="0"/>
              <a:t> ®</a:t>
            </a:r>
            <a:r>
              <a:rPr lang="en-US" dirty="0" smtClean="0"/>
              <a:t>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I learned to stop worrying and love macros</a:t>
            </a:r>
          </a:p>
          <a:p>
            <a:r>
              <a:rPr lang="en-US" sz="3200" dirty="0" smtClean="0"/>
              <a:t>Alex Chaplin</a:t>
            </a:r>
          </a:p>
          <a:p>
            <a:r>
              <a:rPr lang="en-US" sz="3200" dirty="0" smtClean="0"/>
              <a:t>BCS USA Section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8367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3 partial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Options </a:t>
            </a:r>
            <a:r>
              <a:rPr lang="en-US" dirty="0" err="1" smtClean="0"/>
              <a:t>mcompilenote</a:t>
            </a:r>
            <a:r>
              <a:rPr lang="en-US" dirty="0" smtClean="0"/>
              <a:t>=</a:t>
            </a:r>
            <a:r>
              <a:rPr lang="en-US" dirty="0" err="1" smtClean="0"/>
              <a:t>noautocall</a:t>
            </a:r>
            <a:r>
              <a:rPr lang="en-US" dirty="0" smtClean="0"/>
              <a:t>; 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NOTE: The macro COURSE_INFO completed compilation without errors.</a:t>
            </a:r>
          </a:p>
          <a:p>
            <a:pPr>
              <a:buNone/>
            </a:pPr>
            <a:r>
              <a:rPr lang="en-US" dirty="0" smtClean="0"/>
              <a:t>      11 instructions 460 bytes.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3 – Calling our macro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%</a:t>
            </a:r>
            <a:r>
              <a:rPr lang="en-US" i="1" dirty="0" err="1" smtClean="0"/>
              <a:t>course_info</a:t>
            </a:r>
            <a:r>
              <a:rPr lang="en-US" i="1" dirty="0" smtClean="0"/>
              <a:t>(2002,date9.)   		/* No semi-colon */</a:t>
            </a:r>
          </a:p>
          <a:p>
            <a:pPr>
              <a:buNone/>
            </a:pPr>
            <a:r>
              <a:rPr lang="en-US" dirty="0" smtClean="0"/>
              <a:t>%</a:t>
            </a:r>
            <a:r>
              <a:rPr lang="en-US" i="1" dirty="0" err="1" smtClean="0"/>
              <a:t>course_info</a:t>
            </a:r>
            <a:r>
              <a:rPr lang="en-US" i="1" dirty="0" smtClean="0"/>
              <a:t>(2001,mmddyy10.)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3 – Partial log output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%</a:t>
            </a:r>
            <a:r>
              <a:rPr lang="en-US" dirty="0" err="1" smtClean="0"/>
              <a:t>course_info</a:t>
            </a:r>
            <a:r>
              <a:rPr lang="en-US" dirty="0" smtClean="0"/>
              <a:t>(2002,date9.)</a:t>
            </a:r>
          </a:p>
          <a:p>
            <a:pPr marL="514350" indent="-514350">
              <a:buNone/>
            </a:pPr>
            <a:r>
              <a:rPr lang="en-US" dirty="0" smtClean="0"/>
              <a:t>MLOGIC(COURSE_INFO):  Parameter CCYY has value 2002</a:t>
            </a:r>
          </a:p>
          <a:p>
            <a:pPr>
              <a:buNone/>
            </a:pPr>
            <a:r>
              <a:rPr lang="en-US" dirty="0" smtClean="0"/>
              <a:t>MLOGIC(COURSE_INFO):  Parameter DTFMT has value date9.</a:t>
            </a:r>
          </a:p>
          <a:p>
            <a:pPr>
              <a:buNone/>
            </a:pPr>
            <a:r>
              <a:rPr lang="en-US" dirty="0" smtClean="0"/>
              <a:t>SYMBOLGEN:  Macro variable DTFMT resolves to date9.</a:t>
            </a:r>
          </a:p>
          <a:p>
            <a:pPr>
              <a:buNone/>
            </a:pPr>
            <a:r>
              <a:rPr lang="en-US" dirty="0" smtClean="0"/>
              <a:t>SYMBOLGEN:  Macro variable CCYY resolves to 2002</a:t>
            </a:r>
          </a:p>
          <a:p>
            <a:pPr>
              <a:buNone/>
            </a:pPr>
            <a:r>
              <a:rPr lang="en-US" dirty="0" smtClean="0"/>
              <a:t>MPRINT(COURSE_INFO):   select </a:t>
            </a:r>
            <a:r>
              <a:rPr lang="en-US" dirty="0" err="1" smtClean="0"/>
              <a:t>course_code</a:t>
            </a:r>
            <a:r>
              <a:rPr lang="en-US" dirty="0" smtClean="0"/>
              <a:t>, location, </a:t>
            </a:r>
            <a:r>
              <a:rPr lang="en-US" dirty="0" err="1" smtClean="0"/>
              <a:t>begin_date</a:t>
            </a:r>
            <a:r>
              <a:rPr lang="en-US" dirty="0" smtClean="0"/>
              <a:t> format=date9. into</a:t>
            </a:r>
          </a:p>
          <a:p>
            <a:pPr>
              <a:buNone/>
            </a:pPr>
            <a:r>
              <a:rPr lang="en-US" dirty="0" smtClean="0"/>
              <a:t>:crsid1-:crsid12, :place1-:place12, :date1-:date12 from </a:t>
            </a:r>
            <a:r>
              <a:rPr lang="en-US" dirty="0" err="1" smtClean="0"/>
              <a:t>sasuser.schedule</a:t>
            </a:r>
            <a:r>
              <a:rPr lang="en-US" dirty="0" smtClean="0"/>
              <a:t> where</a:t>
            </a:r>
          </a:p>
          <a:p>
            <a:pPr>
              <a:buNone/>
            </a:pPr>
            <a:r>
              <a:rPr lang="en-US" dirty="0" smtClean="0"/>
              <a:t>year(</a:t>
            </a:r>
            <a:r>
              <a:rPr lang="en-US" dirty="0" err="1" smtClean="0"/>
              <a:t>begin_date</a:t>
            </a:r>
            <a:r>
              <a:rPr lang="en-US" dirty="0" smtClean="0"/>
              <a:t>)=2002 order by </a:t>
            </a:r>
            <a:r>
              <a:rPr lang="en-US" dirty="0" err="1" smtClean="0"/>
              <a:t>begin_date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MLOGIC(COURSE_INFO):  %PUT &amp;date2</a:t>
            </a:r>
          </a:p>
          <a:p>
            <a:pPr>
              <a:buNone/>
            </a:pPr>
            <a:r>
              <a:rPr lang="en-US" dirty="0" smtClean="0"/>
              <a:t>SYMBOLGEN:  Macro variable DATE2 resolves to 21JAN2002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 date9 format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3 – Partial log output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%</a:t>
            </a:r>
            <a:r>
              <a:rPr lang="en-US" dirty="0" err="1" smtClean="0"/>
              <a:t>course_info</a:t>
            </a:r>
            <a:r>
              <a:rPr lang="en-US" dirty="0" smtClean="0"/>
              <a:t>(2001,mmddyy10.)</a:t>
            </a:r>
          </a:p>
          <a:p>
            <a:pPr>
              <a:buNone/>
            </a:pPr>
            <a:r>
              <a:rPr lang="en-US" dirty="0" smtClean="0"/>
              <a:t>MLOGIC(COURSE_INFO):  Parameter CCYY has value 2001</a:t>
            </a:r>
          </a:p>
          <a:p>
            <a:pPr>
              <a:buNone/>
            </a:pPr>
            <a:r>
              <a:rPr lang="en-US" dirty="0" smtClean="0"/>
              <a:t>MLOGIC(COURSE_INFO):  Parameter DTFMT has value mmddyy10.</a:t>
            </a:r>
          </a:p>
          <a:p>
            <a:pPr>
              <a:buNone/>
            </a:pPr>
            <a:r>
              <a:rPr lang="en-US" dirty="0" smtClean="0"/>
              <a:t>SYMBOLGEN:  Macro variable DTFMT resolves to mmddyy10.</a:t>
            </a:r>
          </a:p>
          <a:p>
            <a:pPr>
              <a:buNone/>
            </a:pPr>
            <a:r>
              <a:rPr lang="en-US" dirty="0" smtClean="0"/>
              <a:t>SYMBOLGEN:  Macro variable CCYY resolves to 2001</a:t>
            </a:r>
          </a:p>
          <a:p>
            <a:pPr>
              <a:buNone/>
            </a:pPr>
            <a:r>
              <a:rPr lang="en-US" dirty="0" smtClean="0"/>
              <a:t>MPRINT(COURSE_INFO):   select </a:t>
            </a:r>
            <a:r>
              <a:rPr lang="en-US" dirty="0" err="1" smtClean="0"/>
              <a:t>course_code</a:t>
            </a:r>
            <a:r>
              <a:rPr lang="en-US" dirty="0" smtClean="0"/>
              <a:t>, location, </a:t>
            </a:r>
            <a:r>
              <a:rPr lang="en-US" dirty="0" err="1" smtClean="0"/>
              <a:t>begin_date</a:t>
            </a:r>
            <a:r>
              <a:rPr lang="en-US" dirty="0" smtClean="0"/>
              <a:t> format=mmddyy10. into</a:t>
            </a:r>
          </a:p>
          <a:p>
            <a:pPr>
              <a:buNone/>
            </a:pPr>
            <a:r>
              <a:rPr lang="en-US" dirty="0" smtClean="0"/>
              <a:t>:crsid1-:crsid12, :place1-:place12, :date1-:date12 from </a:t>
            </a:r>
            <a:r>
              <a:rPr lang="en-US" dirty="0" err="1" smtClean="0"/>
              <a:t>sasuser.schedule</a:t>
            </a:r>
            <a:r>
              <a:rPr lang="en-US" dirty="0" smtClean="0"/>
              <a:t> where</a:t>
            </a:r>
          </a:p>
          <a:p>
            <a:pPr>
              <a:buNone/>
            </a:pPr>
            <a:r>
              <a:rPr lang="en-US" dirty="0" smtClean="0"/>
              <a:t>year(</a:t>
            </a:r>
            <a:r>
              <a:rPr lang="en-US" dirty="0" err="1" smtClean="0"/>
              <a:t>begin_date</a:t>
            </a:r>
            <a:r>
              <a:rPr lang="en-US" dirty="0" smtClean="0"/>
              <a:t>)=2001 order by </a:t>
            </a:r>
            <a:r>
              <a:rPr lang="en-US" dirty="0" err="1" smtClean="0"/>
              <a:t>begin_date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MLOGIC(COURSE_INFO):  %PUT &amp;date2</a:t>
            </a:r>
          </a:p>
          <a:p>
            <a:pPr>
              <a:buNone/>
            </a:pPr>
            <a:r>
              <a:rPr lang="en-US" dirty="0" smtClean="0"/>
              <a:t>SYMBOLGEN:  Macro variable DATE2 resolves to 01/22/2001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 </a:t>
            </a:r>
            <a:r>
              <a:rPr lang="en-US" dirty="0" smtClean="0">
                <a:solidFill>
                  <a:srgbClr val="FF0000"/>
                </a:solidFill>
              </a:rPr>
              <a:t>mmddyy10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format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Geneva" charset="-128"/>
              </a:rPr>
              <a:t>Further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-381000"/>
            <a:r>
              <a:rPr lang="en-US" b="1" dirty="0">
                <a:hlinkClick r:id="rId2"/>
              </a:rPr>
              <a:t>249-2012: A </a:t>
            </a:r>
            <a:r>
              <a:rPr lang="en-US" b="1" i="1" dirty="0">
                <a:hlinkClick r:id="rId2"/>
              </a:rPr>
              <a:t>Tutorial</a:t>
            </a:r>
            <a:r>
              <a:rPr lang="en-US" b="1" dirty="0">
                <a:hlinkClick r:id="rId2"/>
              </a:rPr>
              <a:t> on the </a:t>
            </a:r>
            <a:r>
              <a:rPr lang="en-US" b="1" i="1" dirty="0">
                <a:hlinkClick r:id="rId2"/>
              </a:rPr>
              <a:t>SAS</a:t>
            </a:r>
            <a:r>
              <a:rPr lang="en-US" b="1" dirty="0">
                <a:hlinkClick r:id="rId2"/>
              </a:rPr>
              <a:t>® </a:t>
            </a:r>
            <a:r>
              <a:rPr lang="en-US" b="1" i="1" dirty="0">
                <a:hlinkClick r:id="rId2"/>
              </a:rPr>
              <a:t>Macro</a:t>
            </a:r>
            <a:r>
              <a:rPr lang="en-US" b="1" dirty="0">
                <a:hlinkClick r:id="rId2"/>
              </a:rPr>
              <a:t> </a:t>
            </a:r>
            <a:r>
              <a:rPr lang="en-US" b="1" dirty="0" smtClean="0">
                <a:hlinkClick r:id="rId2"/>
              </a:rPr>
              <a:t>Language</a:t>
            </a:r>
            <a:r>
              <a:rPr lang="en-US" b="1" dirty="0" smtClean="0"/>
              <a:t> </a:t>
            </a:r>
            <a:r>
              <a:rPr lang="en-US" dirty="0" smtClean="0"/>
              <a:t>John J. Cohen</a:t>
            </a:r>
          </a:p>
          <a:p>
            <a:pPr marL="381000" indent="-381000"/>
            <a:r>
              <a:rPr lang="en-US" b="1" dirty="0">
                <a:hlinkClick r:id="rId3"/>
              </a:rPr>
              <a:t>SUGI 28: Nine Steps to Get Started Using </a:t>
            </a:r>
            <a:r>
              <a:rPr lang="en-US" b="1" i="1" dirty="0">
                <a:hlinkClick r:id="rId3"/>
              </a:rPr>
              <a:t>SAS</a:t>
            </a:r>
            <a:r>
              <a:rPr lang="en-US" b="1" dirty="0">
                <a:hlinkClick r:id="rId3"/>
              </a:rPr>
              <a:t>(r) </a:t>
            </a:r>
            <a:r>
              <a:rPr lang="en-US" b="1" i="1" dirty="0" smtClean="0">
                <a:hlinkClick r:id="rId3"/>
              </a:rPr>
              <a:t>Macros</a:t>
            </a:r>
            <a:r>
              <a:rPr lang="en-US" b="1" i="1" dirty="0" smtClean="0"/>
              <a:t> </a:t>
            </a:r>
            <a:r>
              <a:rPr lang="en-US" dirty="0" smtClean="0"/>
              <a:t>Jane </a:t>
            </a:r>
            <a:r>
              <a:rPr lang="en-US" dirty="0" err="1" smtClean="0"/>
              <a:t>Stroupe</a:t>
            </a:r>
            <a:endParaRPr lang="en-US" dirty="0" smtClean="0"/>
          </a:p>
          <a:p>
            <a:pPr marL="381000" indent="-381000"/>
            <a:r>
              <a:rPr lang="pt-BR" b="1" dirty="0" smtClean="0">
                <a:hlinkClick r:id="rId4"/>
              </a:rPr>
              <a:t>SAS(R) 9.3 Macro Language: Reference</a:t>
            </a:r>
            <a:endParaRPr lang="pt-BR" b="1" dirty="0" smtClean="0"/>
          </a:p>
          <a:p>
            <a:pPr marL="381000" indent="-381000"/>
            <a:endParaRPr lang="en-US" dirty="0" smtClean="0"/>
          </a:p>
          <a:p>
            <a:pPr marL="381000" indent="-381000"/>
            <a:endParaRPr lang="en-US" b="0" dirty="0" smtClean="0">
              <a:latin typeface="Verdana" pitchFamily="34" charset="0"/>
              <a:ea typeface="Geneva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69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0375" indent="-460375" defTabSz="912813">
              <a:buFontTx/>
              <a:buNone/>
            </a:pPr>
            <a:r>
              <a:rPr lang="en-US" dirty="0" smtClean="0"/>
              <a:t>SAS and all other SAS Institute Inc. product or service names are registered trademarks or trademarks of SAS Institute Inc. in the USA and other countries.  ®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smtClean="0"/>
              <a:t>indicates USA registration.</a:t>
            </a:r>
          </a:p>
          <a:p>
            <a:pPr marL="460375" indent="-460375" defTabSz="912813">
              <a:buFontTx/>
              <a:buNone/>
            </a:pPr>
            <a:r>
              <a:rPr lang="en-US" dirty="0" smtClean="0"/>
              <a:t>	</a:t>
            </a:r>
          </a:p>
          <a:p>
            <a:pPr marL="460375" indent="-460375" defTabSz="912813">
              <a:buFontTx/>
              <a:buNone/>
            </a:pPr>
            <a:r>
              <a:rPr lang="en-US" dirty="0" smtClean="0"/>
              <a:t>	Other brand and product names are registered trademarks or trademarks of their respective companies.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Geneva" charset="-128"/>
              </a:rPr>
              <a:t>The Macro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latin typeface="Verdana" pitchFamily="34" charset="0"/>
                <a:ea typeface="Geneva" charset="-128"/>
              </a:rPr>
              <a:t>Reuse the same code in different SAS programs</a:t>
            </a:r>
          </a:p>
          <a:p>
            <a:r>
              <a:rPr lang="en-US" b="0" dirty="0" smtClean="0">
                <a:latin typeface="Verdana" pitchFamily="34" charset="0"/>
                <a:ea typeface="Geneva" charset="-128"/>
              </a:rPr>
              <a:t>Simplify repetitive tasks</a:t>
            </a:r>
          </a:p>
          <a:p>
            <a:r>
              <a:rPr lang="en-US" b="0" dirty="0" smtClean="0">
                <a:latin typeface="Verdana" pitchFamily="34" charset="0"/>
                <a:ea typeface="Geneva" charset="-128"/>
              </a:rPr>
              <a:t>Build flexibility into SAS code</a:t>
            </a:r>
          </a:p>
          <a:p>
            <a:r>
              <a:rPr lang="en-US" b="0" dirty="0" smtClean="0">
                <a:latin typeface="Verdana" pitchFamily="34" charset="0"/>
                <a:ea typeface="Geneva" charset="-128"/>
              </a:rPr>
              <a:t>Hide code</a:t>
            </a:r>
          </a:p>
          <a:p>
            <a:endParaRPr lang="en-US" dirty="0">
              <a:latin typeface="Verdana" pitchFamily="34" charset="0"/>
              <a:ea typeface="Geneva" charset="-128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Geneva" charset="-128"/>
              </a:rPr>
              <a:t>Data preparation for stepping through examples</a:t>
            </a:r>
          </a:p>
          <a:p>
            <a:r>
              <a:rPr lang="en-US" b="0" dirty="0" smtClean="0"/>
              <a:t>In PC SAS. Select Help / Learning SAS Programming and then click OK on the prompt in order to get the datasets referenced in the examples into the SASUSER directory.</a:t>
            </a:r>
          </a:p>
          <a:p>
            <a:pPr>
              <a:buNone/>
            </a:pPr>
            <a:endParaRPr lang="en-US" b="0" dirty="0" smtClean="0">
              <a:latin typeface="Verdana" pitchFamily="34" charset="0"/>
              <a:ea typeface="Geneva" charset="-128"/>
            </a:endParaRP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142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SAS Macro display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u="sng" dirty="0" smtClean="0"/>
              <a:t>Turning options on</a:t>
            </a:r>
          </a:p>
          <a:p>
            <a:pPr>
              <a:buNone/>
            </a:pPr>
            <a:r>
              <a:rPr lang="en-US" sz="3200" dirty="0" smtClean="0"/>
              <a:t>options  </a:t>
            </a:r>
            <a:r>
              <a:rPr lang="en-US" sz="3200" dirty="0" err="1" smtClean="0"/>
              <a:t>mcompilenote</a:t>
            </a:r>
            <a:r>
              <a:rPr lang="en-US" sz="3200" dirty="0" smtClean="0"/>
              <a:t>=</a:t>
            </a:r>
            <a:r>
              <a:rPr lang="en-US" sz="3200" dirty="0" err="1" smtClean="0"/>
              <a:t>noautocall</a:t>
            </a:r>
            <a:r>
              <a:rPr lang="en-US" sz="3200" dirty="0" smtClean="0"/>
              <a:t> </a:t>
            </a:r>
            <a:r>
              <a:rPr lang="en-US" sz="3200" dirty="0" err="1" smtClean="0"/>
              <a:t>symbolgen</a:t>
            </a:r>
            <a:r>
              <a:rPr lang="en-US" sz="3200" dirty="0" smtClean="0"/>
              <a:t> </a:t>
            </a:r>
            <a:r>
              <a:rPr lang="en-US" sz="3200" dirty="0" err="1" smtClean="0"/>
              <a:t>mprint</a:t>
            </a:r>
            <a:r>
              <a:rPr lang="en-US" sz="3200" dirty="0" smtClean="0"/>
              <a:t> </a:t>
            </a:r>
            <a:r>
              <a:rPr lang="en-US" sz="3200" dirty="0" err="1" smtClean="0"/>
              <a:t>mlogic</a:t>
            </a:r>
            <a:r>
              <a:rPr lang="en-US" sz="3200" dirty="0" smtClean="0"/>
              <a:t>;  </a:t>
            </a:r>
          </a:p>
          <a:p>
            <a:r>
              <a:rPr lang="en-US" sz="3200" dirty="0" err="1" smtClean="0"/>
              <a:t>mcompilenote</a:t>
            </a:r>
            <a:r>
              <a:rPr lang="en-US" sz="3200" dirty="0" smtClean="0"/>
              <a:t> 		Macro compilation message</a:t>
            </a:r>
          </a:p>
          <a:p>
            <a:r>
              <a:rPr lang="en-US" sz="3200" dirty="0" err="1" smtClean="0"/>
              <a:t>symbolgen</a:t>
            </a:r>
            <a:r>
              <a:rPr lang="en-US" sz="3200" dirty="0" smtClean="0"/>
              <a:t> 		Values assigned to macro variables</a:t>
            </a:r>
          </a:p>
          <a:p>
            <a:r>
              <a:rPr lang="en-US" sz="3200" dirty="0" err="1" smtClean="0"/>
              <a:t>mprint</a:t>
            </a:r>
            <a:r>
              <a:rPr lang="en-US" sz="3200" dirty="0" smtClean="0"/>
              <a:t> 			Macro code</a:t>
            </a:r>
          </a:p>
          <a:p>
            <a:r>
              <a:rPr lang="en-US" sz="3200" dirty="0" err="1" smtClean="0"/>
              <a:t>mlogic</a:t>
            </a:r>
            <a:r>
              <a:rPr lang="en-US" sz="3200" dirty="0" smtClean="0"/>
              <a:t>			Macro logic</a:t>
            </a:r>
          </a:p>
          <a:p>
            <a:pPr>
              <a:buNone/>
            </a:pPr>
            <a:r>
              <a:rPr lang="en-US" sz="3200" u="sng" dirty="0" smtClean="0"/>
              <a:t>Turning options off</a:t>
            </a:r>
          </a:p>
          <a:p>
            <a:pPr>
              <a:buNone/>
            </a:pPr>
            <a:r>
              <a:rPr lang="en-US" sz="3200" dirty="0" smtClean="0"/>
              <a:t>options  </a:t>
            </a:r>
            <a:r>
              <a:rPr lang="en-US" sz="3200" dirty="0" err="1" smtClean="0"/>
              <a:t>mcompilenote</a:t>
            </a:r>
            <a:r>
              <a:rPr lang="en-US" sz="3200" dirty="0" smtClean="0"/>
              <a:t>=none </a:t>
            </a:r>
            <a:r>
              <a:rPr lang="en-US" sz="3200" dirty="0" err="1" smtClean="0"/>
              <a:t>nosymbolgen</a:t>
            </a:r>
            <a:r>
              <a:rPr lang="en-US" sz="3200" dirty="0" smtClean="0"/>
              <a:t> </a:t>
            </a:r>
            <a:r>
              <a:rPr lang="en-US" sz="3200" dirty="0" err="1" smtClean="0"/>
              <a:t>nomprint</a:t>
            </a:r>
            <a:r>
              <a:rPr lang="en-US" sz="3200" dirty="0" smtClean="0"/>
              <a:t> </a:t>
            </a:r>
            <a:r>
              <a:rPr lang="en-US" sz="3200" dirty="0" err="1" smtClean="0"/>
              <a:t>nomlogic</a:t>
            </a:r>
            <a:r>
              <a:rPr lang="en-US" sz="3200" dirty="0" smtClean="0"/>
              <a:t>;  </a:t>
            </a:r>
          </a:p>
          <a:p>
            <a:endParaRPr lang="en-US" sz="3200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1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options  </a:t>
            </a:r>
            <a:r>
              <a:rPr lang="en-US" dirty="0" err="1" smtClean="0"/>
              <a:t>symbolgen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proc </a:t>
            </a:r>
            <a:r>
              <a:rPr lang="en-US" dirty="0" err="1" smtClean="0"/>
              <a:t>sql</a:t>
            </a:r>
            <a:r>
              <a:rPr lang="en-US" dirty="0" smtClean="0"/>
              <a:t> </a:t>
            </a:r>
            <a:r>
              <a:rPr lang="en-US" dirty="0" err="1" smtClean="0"/>
              <a:t>noprint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	select count(*) </a:t>
            </a:r>
          </a:p>
          <a:p>
            <a:pPr>
              <a:buNone/>
            </a:pPr>
            <a:r>
              <a:rPr lang="en-US" dirty="0" smtClean="0"/>
              <a:t>	into :</a:t>
            </a:r>
            <a:r>
              <a:rPr lang="en-US" dirty="0" err="1" smtClean="0"/>
              <a:t>numrows</a:t>
            </a:r>
            <a:r>
              <a:rPr lang="en-US" dirty="0" smtClean="0"/>
              <a:t>  		</a:t>
            </a:r>
            <a:r>
              <a:rPr lang="en-US" dirty="0" smtClean="0">
                <a:sym typeface="Wingdings"/>
              </a:rPr>
              <a:t>/* Assign proc </a:t>
            </a:r>
            <a:r>
              <a:rPr lang="en-US" dirty="0" err="1" smtClean="0">
                <a:sym typeface="Wingdings"/>
              </a:rPr>
              <a:t>sql</a:t>
            </a:r>
            <a:r>
              <a:rPr lang="en-US" dirty="0" smtClean="0">
                <a:sym typeface="Wingdings"/>
              </a:rPr>
              <a:t> host variable :</a:t>
            </a:r>
            <a:r>
              <a:rPr lang="en-US" dirty="0" err="1" smtClean="0">
                <a:sym typeface="Wingdings"/>
              </a:rPr>
              <a:t>numrows</a:t>
            </a:r>
            <a:r>
              <a:rPr lang="en-US" dirty="0" smtClean="0">
                <a:sym typeface="Wingdings"/>
              </a:rPr>
              <a:t> */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from </a:t>
            </a:r>
            <a:r>
              <a:rPr lang="en-US" dirty="0" err="1" smtClean="0"/>
              <a:t>sasuser.schedule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where year(</a:t>
            </a:r>
            <a:r>
              <a:rPr lang="en-US" dirty="0" err="1" smtClean="0"/>
              <a:t>begin_date</a:t>
            </a:r>
            <a:r>
              <a:rPr lang="en-US" dirty="0" smtClean="0"/>
              <a:t>)=2002; </a:t>
            </a:r>
          </a:p>
          <a:p>
            <a:pPr>
              <a:buNone/>
            </a:pPr>
            <a:r>
              <a:rPr lang="en-US" dirty="0" smtClean="0"/>
              <a:t>	%let rows=&amp;</a:t>
            </a:r>
            <a:r>
              <a:rPr lang="en-US" dirty="0" err="1" smtClean="0"/>
              <a:t>numrows</a:t>
            </a:r>
            <a:r>
              <a:rPr lang="en-US" dirty="0" smtClean="0"/>
              <a:t>;	</a:t>
            </a:r>
            <a:r>
              <a:rPr lang="en-US" dirty="0" smtClean="0">
                <a:sym typeface="Wingdings"/>
              </a:rPr>
              <a:t>/* Assign :</a:t>
            </a:r>
            <a:r>
              <a:rPr lang="en-US" dirty="0" err="1" smtClean="0">
                <a:sym typeface="Wingdings"/>
              </a:rPr>
              <a:t>numrows</a:t>
            </a:r>
            <a:r>
              <a:rPr lang="en-US" dirty="0" smtClean="0">
                <a:sym typeface="Wingdings"/>
              </a:rPr>
              <a:t> to macro variable */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%put There are &amp;rows courses in 2002; /*Print message */</a:t>
            </a:r>
          </a:p>
          <a:p>
            <a:pPr>
              <a:buNone/>
            </a:pPr>
            <a:r>
              <a:rPr lang="en-US" dirty="0" smtClean="0"/>
              <a:t>quit;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1 partial log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9693     %let rows=&amp;</a:t>
            </a:r>
            <a:r>
              <a:rPr lang="en-US" dirty="0" err="1" smtClean="0"/>
              <a:t>numrows</a:t>
            </a:r>
            <a:r>
              <a:rPr lang="en-US" dirty="0" smtClean="0"/>
              <a:t>; /* Assign :</a:t>
            </a:r>
            <a:r>
              <a:rPr lang="en-US" dirty="0" err="1" smtClean="0"/>
              <a:t>numrows</a:t>
            </a:r>
            <a:r>
              <a:rPr lang="en-US" dirty="0" smtClean="0"/>
              <a:t> to macro variable */</a:t>
            </a:r>
          </a:p>
          <a:p>
            <a:pPr>
              <a:buNone/>
            </a:pPr>
            <a:r>
              <a:rPr lang="en-US" dirty="0" smtClean="0"/>
              <a:t>SYMBOLGEN:  Macro variable NUMROWS resolves to        4</a:t>
            </a:r>
          </a:p>
          <a:p>
            <a:pPr>
              <a:buNone/>
            </a:pPr>
            <a:r>
              <a:rPr lang="en-US" dirty="0" smtClean="0"/>
              <a:t>9694      %put There are &amp;rows courses in 2002; /*Print message */</a:t>
            </a:r>
          </a:p>
          <a:p>
            <a:pPr>
              <a:buNone/>
            </a:pPr>
            <a:r>
              <a:rPr lang="en-US" dirty="0" smtClean="0"/>
              <a:t>SYMBOLGEN:  Macro variable ROWS resolves to 4</a:t>
            </a:r>
          </a:p>
          <a:p>
            <a:pPr>
              <a:buNone/>
            </a:pPr>
            <a:r>
              <a:rPr lang="en-US" dirty="0" smtClean="0"/>
              <a:t>There are 4 courses in 2002 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 Here is the message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2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proc </a:t>
            </a:r>
            <a:r>
              <a:rPr lang="en-US" dirty="0" err="1" smtClean="0"/>
              <a:t>sql</a:t>
            </a:r>
            <a:r>
              <a:rPr lang="en-US" dirty="0" smtClean="0"/>
              <a:t> </a:t>
            </a:r>
            <a:r>
              <a:rPr lang="en-US" dirty="0" err="1" smtClean="0"/>
              <a:t>noprint</a:t>
            </a:r>
            <a:r>
              <a:rPr lang="en-US" dirty="0" smtClean="0"/>
              <a:t>;    /* Assign observations into &amp;rows </a:t>
            </a:r>
            <a:r>
              <a:rPr lang="en-US" dirty="0" err="1" smtClean="0"/>
              <a:t>sql</a:t>
            </a:r>
            <a:r>
              <a:rPr lang="en-US" dirty="0" smtClean="0"/>
              <a:t> host variables  */</a:t>
            </a:r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course_code</a:t>
            </a:r>
            <a:r>
              <a:rPr lang="en-US" dirty="0" smtClean="0"/>
              <a:t>, location, </a:t>
            </a:r>
            <a:r>
              <a:rPr lang="en-US" dirty="0" err="1" smtClean="0"/>
              <a:t>begin_date</a:t>
            </a:r>
            <a:r>
              <a:rPr lang="en-US" dirty="0" smtClean="0"/>
              <a:t> format=mmddyy10.</a:t>
            </a:r>
          </a:p>
          <a:p>
            <a:pPr>
              <a:buNone/>
            </a:pPr>
            <a:r>
              <a:rPr lang="en-US" dirty="0" smtClean="0"/>
              <a:t>	into :crsid1-:</a:t>
            </a:r>
            <a:r>
              <a:rPr lang="en-US" dirty="0" err="1" smtClean="0"/>
              <a:t>crsid&amp;rows</a:t>
            </a:r>
            <a:r>
              <a:rPr lang="en-US" dirty="0" smtClean="0"/>
              <a:t>,  :place1-:</a:t>
            </a:r>
            <a:r>
              <a:rPr lang="en-US" dirty="0" err="1" smtClean="0"/>
              <a:t>place&amp;rows</a:t>
            </a:r>
            <a:r>
              <a:rPr lang="en-US" dirty="0" smtClean="0"/>
              <a:t>,  :date1-:</a:t>
            </a:r>
            <a:r>
              <a:rPr lang="en-US" dirty="0" err="1" smtClean="0"/>
              <a:t>date&amp;rows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from </a:t>
            </a:r>
            <a:r>
              <a:rPr lang="en-US" dirty="0" err="1" smtClean="0"/>
              <a:t>sasuser.schedule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where year(</a:t>
            </a:r>
            <a:r>
              <a:rPr lang="en-US" dirty="0" err="1" smtClean="0"/>
              <a:t>begin_date</a:t>
            </a:r>
            <a:r>
              <a:rPr lang="en-US" dirty="0" smtClean="0"/>
              <a:t>)=2002</a:t>
            </a:r>
          </a:p>
          <a:p>
            <a:pPr>
              <a:buNone/>
            </a:pPr>
            <a:r>
              <a:rPr lang="en-US" dirty="0" smtClean="0"/>
              <a:t>	order by </a:t>
            </a:r>
            <a:r>
              <a:rPr lang="en-US" dirty="0" err="1" smtClean="0"/>
              <a:t>begin_date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quit;</a:t>
            </a:r>
          </a:p>
          <a:p>
            <a:pPr>
              <a:buNone/>
            </a:pPr>
            <a:r>
              <a:rPr lang="en-US" dirty="0" smtClean="0"/>
              <a:t>%let city=place;</a:t>
            </a:r>
          </a:p>
          <a:p>
            <a:pPr>
              <a:buNone/>
            </a:pPr>
            <a:r>
              <a:rPr lang="en-US" dirty="0" smtClean="0"/>
              <a:t>%let n=2;</a:t>
            </a:r>
          </a:p>
          <a:p>
            <a:pPr>
              <a:buNone/>
            </a:pPr>
            <a:r>
              <a:rPr lang="en-US" dirty="0" smtClean="0"/>
              <a:t>%put &amp;&amp;&amp;</a:t>
            </a:r>
            <a:r>
              <a:rPr lang="en-US" dirty="0" err="1" smtClean="0"/>
              <a:t>city&amp;n</a:t>
            </a:r>
            <a:r>
              <a:rPr lang="en-US" dirty="0" smtClean="0"/>
              <a:t>;   				</a:t>
            </a:r>
            <a:r>
              <a:rPr lang="en-US" dirty="0" smtClean="0">
                <a:solidFill>
                  <a:srgbClr val="FF0000"/>
                </a:solidFill>
              </a:rPr>
              <a:t>/* Please don't panic */</a:t>
            </a:r>
            <a:endParaRPr lang="en-US" b="0" dirty="0" smtClean="0">
              <a:solidFill>
                <a:srgbClr val="FF0000"/>
              </a:solidFill>
              <a:latin typeface="Verdana" pitchFamily="34" charset="0"/>
              <a:ea typeface="Geneva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2 partial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9759  %let city=place;</a:t>
            </a:r>
          </a:p>
          <a:p>
            <a:pPr>
              <a:buNone/>
            </a:pPr>
            <a:r>
              <a:rPr lang="en-US" dirty="0" smtClean="0"/>
              <a:t>9760  %let n=2;</a:t>
            </a:r>
          </a:p>
          <a:p>
            <a:pPr>
              <a:buNone/>
            </a:pPr>
            <a:r>
              <a:rPr lang="en-US" dirty="0" smtClean="0"/>
              <a:t>9761  %put &amp;&amp;&amp;</a:t>
            </a:r>
            <a:r>
              <a:rPr lang="en-US" dirty="0" err="1" smtClean="0"/>
              <a:t>city&amp;n</a:t>
            </a:r>
            <a:r>
              <a:rPr lang="en-US" dirty="0" smtClean="0"/>
              <a:t>;   /* Please don't panic */</a:t>
            </a:r>
          </a:p>
          <a:p>
            <a:pPr>
              <a:buNone/>
            </a:pPr>
            <a:r>
              <a:rPr lang="en-US" dirty="0" smtClean="0"/>
              <a:t>SYMBOLGEN:  &amp;&amp; resolves to &amp;. </a:t>
            </a:r>
            <a:r>
              <a:rPr lang="en-US" dirty="0" smtClean="0">
                <a:sym typeface="Wingdings"/>
              </a:rPr>
              <a:t></a:t>
            </a:r>
            <a:r>
              <a:rPr lang="en-US" dirty="0" smtClean="0">
                <a:latin typeface="Verdana" pitchFamily="34" charset="0"/>
                <a:ea typeface="Geneva" charset="-128"/>
              </a:rPr>
              <a:t>Forward re-scan rule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SYMBOLGEN:  Macro variable CITY resolves to place</a:t>
            </a:r>
          </a:p>
          <a:p>
            <a:pPr>
              <a:buNone/>
            </a:pPr>
            <a:r>
              <a:rPr lang="en-US" dirty="0" smtClean="0"/>
              <a:t>SYMBOLGEN:  Macro variable N resolves to 2</a:t>
            </a:r>
          </a:p>
          <a:p>
            <a:pPr>
              <a:buNone/>
            </a:pPr>
            <a:r>
              <a:rPr lang="en-US" dirty="0" smtClean="0"/>
              <a:t>SYMBOLGEN:  Macro variable PLACE2 resolves to Boston</a:t>
            </a:r>
          </a:p>
          <a:p>
            <a:pPr>
              <a:buNone/>
            </a:pPr>
            <a:r>
              <a:rPr lang="en-US" dirty="0" smtClean="0"/>
              <a:t>Boston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 Here is the result of </a:t>
            </a:r>
            <a:r>
              <a:rPr lang="en-US" dirty="0" smtClean="0">
                <a:solidFill>
                  <a:srgbClr val="FF0000"/>
                </a:solidFill>
              </a:rPr>
              <a:t>%put &amp;&amp;&amp;</a:t>
            </a:r>
            <a:r>
              <a:rPr lang="en-US" dirty="0" err="1" smtClean="0">
                <a:solidFill>
                  <a:srgbClr val="FF0000"/>
                </a:solidFill>
              </a:rPr>
              <a:t>city&amp;n</a:t>
            </a:r>
            <a:r>
              <a:rPr lang="en-US" dirty="0" smtClean="0">
                <a:solidFill>
                  <a:srgbClr val="FF0000"/>
                </a:solidFill>
              </a:rPr>
              <a:t>; </a:t>
            </a:r>
            <a:endParaRPr lang="en-US" b="0" dirty="0" smtClean="0">
              <a:solidFill>
                <a:srgbClr val="FF0000"/>
              </a:solidFill>
              <a:latin typeface="Verdana" pitchFamily="34" charset="0"/>
              <a:ea typeface="Geneva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Verdana" pitchFamily="34" charset="0"/>
                <a:ea typeface="Geneva" charset="-128"/>
              </a:rPr>
              <a:t>Forward re-scan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1000" indent="-381000"/>
            <a:r>
              <a:rPr lang="en-US" dirty="0" smtClean="0">
                <a:latin typeface="Verdana" pitchFamily="34" charset="0"/>
                <a:ea typeface="Geneva" charset="-128"/>
              </a:rPr>
              <a:t>Macro processor scans and rescans from left to right to resolve two ampersands to one ampersand.</a:t>
            </a:r>
          </a:p>
          <a:p>
            <a:pPr marL="381000" indent="-38100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SYMBOLGEN:  &amp;&amp; resolves to &amp;. </a:t>
            </a:r>
            <a:endParaRPr lang="en-US" dirty="0" smtClean="0">
              <a:solidFill>
                <a:srgbClr val="FF0000"/>
              </a:solidFill>
              <a:latin typeface="Verdana" pitchFamily="34" charset="0"/>
              <a:ea typeface="Geneva" charset="-128"/>
            </a:endParaRPr>
          </a:p>
          <a:p>
            <a:pPr marL="381000" indent="-381000"/>
            <a:r>
              <a:rPr lang="en-US" b="0" dirty="0" smtClean="0">
                <a:latin typeface="Verdana" pitchFamily="34" charset="0"/>
                <a:ea typeface="Geneva" charset="-128"/>
              </a:rPr>
              <a:t>Can have any number of ampersands but more than 3 is rare.</a:t>
            </a:r>
          </a:p>
          <a:p>
            <a:pPr marL="381000" indent="-381000">
              <a:buNone/>
            </a:pPr>
            <a:endParaRPr lang="en-US" b="0" dirty="0" smtClean="0">
              <a:latin typeface="Verdana" pitchFamily="34" charset="0"/>
              <a:ea typeface="Geneva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15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a typeface="Geneva" charset="-128"/>
              </a:rPr>
              <a:t>Example 3 code – Our first macro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options </a:t>
            </a:r>
            <a:r>
              <a:rPr lang="en-US" dirty="0" err="1" smtClean="0"/>
              <a:t>symbolgen</a:t>
            </a:r>
            <a:r>
              <a:rPr lang="en-US" dirty="0" smtClean="0"/>
              <a:t> </a:t>
            </a:r>
            <a:r>
              <a:rPr lang="en-US" dirty="0" err="1" smtClean="0"/>
              <a:t>mcompilenote</a:t>
            </a:r>
            <a:r>
              <a:rPr lang="en-US" dirty="0" smtClean="0"/>
              <a:t>=</a:t>
            </a:r>
            <a:r>
              <a:rPr lang="en-US" dirty="0" err="1" smtClean="0"/>
              <a:t>noautocall</a:t>
            </a:r>
            <a:r>
              <a:rPr lang="en-US" dirty="0" smtClean="0"/>
              <a:t> </a:t>
            </a:r>
            <a:r>
              <a:rPr lang="en-US" dirty="0" err="1" smtClean="0"/>
              <a:t>mprint</a:t>
            </a:r>
            <a:r>
              <a:rPr lang="en-US" dirty="0" smtClean="0"/>
              <a:t> </a:t>
            </a:r>
            <a:r>
              <a:rPr lang="en-US" dirty="0" err="1" smtClean="0"/>
              <a:t>mlogic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%macro </a:t>
            </a:r>
            <a:r>
              <a:rPr lang="en-US" dirty="0" err="1" smtClean="0"/>
              <a:t>course_info</a:t>
            </a:r>
            <a:r>
              <a:rPr lang="en-US" dirty="0" smtClean="0"/>
              <a:t>(</a:t>
            </a:r>
            <a:r>
              <a:rPr lang="en-US" dirty="0" err="1" smtClean="0"/>
              <a:t>ccyy,dtfmt</a:t>
            </a:r>
            <a:r>
              <a:rPr lang="en-US" dirty="0" smtClean="0"/>
              <a:t>);   /* Macro start.  Takes year and date format */</a:t>
            </a:r>
          </a:p>
          <a:p>
            <a:pPr>
              <a:buNone/>
            </a:pPr>
            <a:r>
              <a:rPr lang="en-US" dirty="0" smtClean="0"/>
              <a:t>proc </a:t>
            </a:r>
            <a:r>
              <a:rPr lang="en-US" dirty="0" err="1" smtClean="0"/>
              <a:t>sql</a:t>
            </a:r>
            <a:r>
              <a:rPr lang="en-US" dirty="0" smtClean="0"/>
              <a:t> </a:t>
            </a:r>
            <a:r>
              <a:rPr lang="en-US" dirty="0" err="1" smtClean="0"/>
              <a:t>noprint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select </a:t>
            </a:r>
            <a:r>
              <a:rPr lang="en-US" dirty="0" err="1" smtClean="0"/>
              <a:t>course_code</a:t>
            </a:r>
            <a:r>
              <a:rPr lang="en-US" dirty="0" smtClean="0"/>
              <a:t>, location,  </a:t>
            </a:r>
            <a:r>
              <a:rPr lang="en-US" dirty="0" err="1" smtClean="0"/>
              <a:t>begin_date</a:t>
            </a:r>
            <a:r>
              <a:rPr lang="en-US" dirty="0" smtClean="0"/>
              <a:t> format=&amp;</a:t>
            </a:r>
            <a:r>
              <a:rPr lang="en-US" dirty="0" err="1" smtClean="0"/>
              <a:t>dtfmt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into :crsid1-:</a:t>
            </a:r>
            <a:r>
              <a:rPr lang="en-US" dirty="0" err="1" smtClean="0"/>
              <a:t>crsid&amp;rows</a:t>
            </a:r>
            <a:r>
              <a:rPr lang="en-US" dirty="0" smtClean="0"/>
              <a:t>, :place1-:</a:t>
            </a:r>
            <a:r>
              <a:rPr lang="en-US" dirty="0" err="1" smtClean="0"/>
              <a:t>place&amp;rows</a:t>
            </a:r>
            <a:r>
              <a:rPr lang="en-US" dirty="0" smtClean="0"/>
              <a:t>, :date1-:</a:t>
            </a:r>
            <a:r>
              <a:rPr lang="en-US" dirty="0" err="1" smtClean="0"/>
              <a:t>date&amp;rows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from </a:t>
            </a:r>
            <a:r>
              <a:rPr lang="en-US" dirty="0" err="1" smtClean="0"/>
              <a:t>sasuser.schedule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where year(</a:t>
            </a:r>
            <a:r>
              <a:rPr lang="en-US" dirty="0" err="1" smtClean="0"/>
              <a:t>begin_date</a:t>
            </a:r>
            <a:r>
              <a:rPr lang="en-US" dirty="0" smtClean="0"/>
              <a:t>)=&amp;</a:t>
            </a:r>
            <a:r>
              <a:rPr lang="en-US" dirty="0" err="1" smtClean="0"/>
              <a:t>ccyy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order by </a:t>
            </a:r>
            <a:r>
              <a:rPr lang="en-US" dirty="0" err="1" smtClean="0"/>
              <a:t>begin_date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quit;</a:t>
            </a:r>
          </a:p>
          <a:p>
            <a:pPr>
              <a:buNone/>
            </a:pPr>
            <a:r>
              <a:rPr lang="en-US" dirty="0" smtClean="0"/>
              <a:t>%put &amp;date2;</a:t>
            </a:r>
          </a:p>
          <a:p>
            <a:pPr>
              <a:buNone/>
            </a:pPr>
            <a:r>
              <a:rPr lang="en-US" dirty="0" smtClean="0"/>
              <a:t>%mend </a:t>
            </a:r>
            <a:r>
              <a:rPr lang="en-US" dirty="0" err="1" smtClean="0"/>
              <a:t>course_info</a:t>
            </a:r>
            <a:r>
              <a:rPr lang="en-US" dirty="0" smtClean="0"/>
              <a:t>;                        /*Macro end */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93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594</Words>
  <Application>Microsoft Office PowerPoint</Application>
  <PresentationFormat>Custom</PresentationFormat>
  <Paragraphs>111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SAS Macros ® 101</vt:lpstr>
      <vt:lpstr>The Macro Concept</vt:lpstr>
      <vt:lpstr>SAS Macro display options</vt:lpstr>
      <vt:lpstr>Example 1 code</vt:lpstr>
      <vt:lpstr>Example 1 partial log </vt:lpstr>
      <vt:lpstr>Example 2 code</vt:lpstr>
      <vt:lpstr>Example 2 partial log</vt:lpstr>
      <vt:lpstr>Forward re-scan rule</vt:lpstr>
      <vt:lpstr>Example 3 code – Our first macro</vt:lpstr>
      <vt:lpstr>Example 3 partial log</vt:lpstr>
      <vt:lpstr>Example 3 – Calling our macro</vt:lpstr>
      <vt:lpstr>Example 3 – Partial log output 1</vt:lpstr>
      <vt:lpstr>Example 3 – Partial log output 2</vt:lpstr>
      <vt:lpstr>Further reading</vt:lpstr>
      <vt:lpstr>Acknowledgement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Macros</dc:title>
  <dc:creator>Alex Chaplin</dc:creator>
  <cp:lastModifiedBy>schechter</cp:lastModifiedBy>
  <cp:revision>54</cp:revision>
  <dcterms:created xsi:type="dcterms:W3CDTF">2013-09-23T00:20:15Z</dcterms:created>
  <dcterms:modified xsi:type="dcterms:W3CDTF">2013-10-13T18:54:24Z</dcterms:modified>
</cp:coreProperties>
</file>