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56" r:id="rId2"/>
    <p:sldId id="275" r:id="rId3"/>
    <p:sldId id="276" r:id="rId4"/>
    <p:sldId id="258" r:id="rId5"/>
    <p:sldId id="272" r:id="rId6"/>
    <p:sldId id="259" r:id="rId7"/>
    <p:sldId id="277" r:id="rId8"/>
    <p:sldId id="278" r:id="rId9"/>
    <p:sldId id="287" r:id="rId10"/>
    <p:sldId id="316" r:id="rId11"/>
    <p:sldId id="264" r:id="rId12"/>
    <p:sldId id="279" r:id="rId13"/>
    <p:sldId id="280" r:id="rId14"/>
    <p:sldId id="281" r:id="rId15"/>
    <p:sldId id="285" r:id="rId16"/>
    <p:sldId id="286" r:id="rId17"/>
    <p:sldId id="288" r:id="rId18"/>
    <p:sldId id="282" r:id="rId19"/>
    <p:sldId id="289" r:id="rId20"/>
    <p:sldId id="290" r:id="rId21"/>
    <p:sldId id="291" r:id="rId22"/>
    <p:sldId id="292" r:id="rId23"/>
    <p:sldId id="283" r:id="rId24"/>
    <p:sldId id="293" r:id="rId25"/>
    <p:sldId id="295" r:id="rId26"/>
    <p:sldId id="298" r:id="rId27"/>
    <p:sldId id="297" r:id="rId28"/>
    <p:sldId id="299" r:id="rId29"/>
    <p:sldId id="300" r:id="rId30"/>
    <p:sldId id="315" r:id="rId31"/>
    <p:sldId id="301" r:id="rId32"/>
    <p:sldId id="302" r:id="rId33"/>
    <p:sldId id="303" r:id="rId34"/>
    <p:sldId id="305" r:id="rId35"/>
    <p:sldId id="313" r:id="rId36"/>
    <p:sldId id="304" r:id="rId37"/>
    <p:sldId id="312" r:id="rId38"/>
    <p:sldId id="266" r:id="rId39"/>
    <p:sldId id="31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B5A93-E629-4CE0-9A48-59C1600A6848}" type="datetimeFigureOut">
              <a:rPr lang="en-US" smtClean="0"/>
              <a:pPr/>
              <a:t>10/19/2014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E5588-6D7F-41ED-B3A8-9E7EA1786E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5588-6D7F-41ED-B3A8-9E7EA1786E5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7DC217-1F27-455B-82AE-70CB3000F0F2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5F2E3-7548-4D16-BE74-39AED5362C71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E266-3F3D-4D05-B038-0E95B51D2AA6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6127-D727-46E5-AF21-885D8D863C49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AB90E4E-04E4-46A1-9F38-0FBBC7C64550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11FF-6C5C-4DDB-B73C-6451905D2E1E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79D87-F54D-4640-A714-E24B9283079C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C4A7-66C5-41BD-A8BD-5C6638E211C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EA6B-C2E2-474E-91A8-CC560BBC61EF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37B3-E090-4F67-AC49-A11FA17C8466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17AD-8788-4960-9532-9473A0BBA140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D5095FF-084E-4FC5-AB5C-4052FF341E56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929049-1834-4AA6-ACB8-6C57A481A7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code.google.com/p/google-refin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url=http://zoompf.com/blog/2013/08/you-need-a-website-migration-plan&amp;rct=j&amp;frm=1&amp;q=&amp;esrc=s&amp;sa=U&amp;ei=LNGyU_7GIcOdyATSxILgDA&amp;ved=0CDYQ9QEwEA&amp;usg=AFQjCNGWSfaOublMyDXqzJYEnfr5Ju4n9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url=http://www.kingletas.com/2013/04/top-10-magento-questions-i-get.html&amp;rct=j&amp;frm=1&amp;q=&amp;esrc=s&amp;sa=U&amp;ei=vAG7U-GVCtKRyATXo4DgCw&amp;ved=0CDwQ9QEwEw&amp;usg=AFQjCNGEZhjJv-pe4-PZu29s7bbEj211DA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Cheryl_kilroy@stanexus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url=http://www.ccjk.com/translation-methods-of-product-manuals/&amp;rct=j&amp;frm=1&amp;q=&amp;esrc=s&amp;sa=U&amp;ei=NNayU5SMN-Pn8AH0uYGwCw&amp;ved=0CCgQ9QEwCQ&amp;usg=AFQjCNGuGL1FtAU6Of08tin7z4nLu9P4p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url=http://www.ccjk.com/translation-methods-of-product-manuals/&amp;rct=j&amp;frm=1&amp;q=&amp;esrc=s&amp;sa=U&amp;ei=NNayU5SMN-Pn8AH0uYGwCw&amp;ved=0CCgQ9QEwCQ&amp;usg=AFQjCNGuGL1FtAU6Of08tin7z4nLu9P4p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url=http://www.cominvent.com/migrating/&amp;rct=j&amp;frm=1&amp;q=&amp;esrc=s&amp;sa=U&amp;ei=LNGyU_7GIcOdyATSxILgDA&amp;ved=0CDAQ9QEwDQ&amp;usg=AFQjCNHUGAuZvhnJuBLWD3-lFkRApa9-M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 smtClean="0"/>
              <a:t>Migration in the Software Industry</a:t>
            </a:r>
            <a:br>
              <a:rPr lang="en-US" dirty="0" smtClean="0"/>
            </a:br>
            <a:r>
              <a:rPr lang="en-US" dirty="0" smtClean="0"/>
              <a:t>Part I:  Data Cleansing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11239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Logistic Regression Model View for Company XYZ</a:t>
            </a:r>
          </a:p>
          <a:p>
            <a:r>
              <a:rPr lang="en-US" dirty="0" smtClean="0"/>
              <a:t>By Cheryl Kilroy, </a:t>
            </a:r>
            <a:r>
              <a:rPr lang="en-US" dirty="0" err="1" smtClean="0"/>
              <a:t>Stanexus</a:t>
            </a:r>
            <a:endParaRPr lang="en-US" dirty="0" smtClean="0"/>
          </a:p>
          <a:p>
            <a:r>
              <a:rPr lang="en-US" dirty="0" smtClean="0"/>
              <a:t>October 16, 2014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584B-8886-4C04-A31D-D3BB22A4CD60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Logistic Regression Model $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Sales Force Targets 100 customers from 1000 existing.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Revenue Per Sale is $10,000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Cost Per Sale is $5000.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Without Model 50 50 chance of gaining sale.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50 customers expected to migrate.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With Model 75% chance of gaining sale.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75 customers expected to migrate.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MATH w/out model shows $ 0 profit.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MATH using model shows $ 250,000 profit.  </a:t>
            </a:r>
            <a:endParaRPr lang="en-US" sz="28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1FA67-562A-4778-962E-15B5D8F75E5E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Tasks to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1" dirty="0" smtClean="0">
              <a:latin typeface="+mj-lt"/>
            </a:endParaRPr>
          </a:p>
          <a:p>
            <a:r>
              <a:rPr lang="en-US" sz="4400" dirty="0" smtClean="0">
                <a:latin typeface="Garamond" pitchFamily="18" charset="0"/>
              </a:rPr>
              <a:t>Objective Stated</a:t>
            </a:r>
          </a:p>
          <a:p>
            <a:r>
              <a:rPr lang="en-US" sz="4400" dirty="0" smtClean="0">
                <a:latin typeface="Garamond" pitchFamily="18" charset="0"/>
              </a:rPr>
              <a:t>Data Description Learned</a:t>
            </a:r>
          </a:p>
          <a:p>
            <a:r>
              <a:rPr lang="en-US" sz="4400" dirty="0" smtClean="0">
                <a:latin typeface="Garamond" pitchFamily="18" charset="0"/>
              </a:rPr>
              <a:t>Method Chosen</a:t>
            </a:r>
          </a:p>
          <a:p>
            <a:pPr>
              <a:buNone/>
            </a:pPr>
            <a:r>
              <a:rPr lang="en-US" sz="4400" dirty="0" smtClean="0">
                <a:latin typeface="Garamond" pitchFamily="18" charset="0"/>
              </a:rPr>
              <a:t>               </a:t>
            </a:r>
          </a:p>
          <a:p>
            <a:pPr>
              <a:buNone/>
            </a:pPr>
            <a:r>
              <a:rPr lang="en-US" sz="4400" dirty="0" smtClean="0">
                <a:latin typeface="Garamond" pitchFamily="18" charset="0"/>
              </a:rPr>
              <a:t>                 What’s Next?</a:t>
            </a:r>
            <a:endParaRPr lang="en-US" sz="44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A399-E045-47FC-A5F7-45F91489F08D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Cleansing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Best for Logistic Regression and Data at Hand</a:t>
            </a:r>
          </a:p>
        </p:txBody>
      </p:sp>
      <p:pic>
        <p:nvPicPr>
          <p:cNvPr id="13314" name="Picture 2" descr="googlerefin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38400"/>
            <a:ext cx="5029200" cy="2743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22A3E-AE95-491F-938C-E840921D951F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-Too Many Values for a Variable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-Too Many Variables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-Nonsensical Missing Data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-Missing Data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A9156-89FF-4238-B937-9D6A81CA0463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Many Values in a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Leads to complicated interpretation and decrease in power.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</a:t>
            </a:r>
            <a:r>
              <a:rPr lang="en-US" sz="4400" u="sng" dirty="0" err="1" smtClean="0">
                <a:solidFill>
                  <a:schemeClr val="bg1"/>
                </a:solidFill>
                <a:latin typeface="Garamond" pitchFamily="18" charset="0"/>
              </a:rPr>
              <a:t>Offendors</a:t>
            </a:r>
            <a:endParaRPr lang="en-US" sz="4400" u="sng" dirty="0" smtClean="0">
              <a:solidFill>
                <a:schemeClr val="bg1"/>
              </a:solidFill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     -Country</a:t>
            </a:r>
          </a:p>
          <a:p>
            <a:pPr>
              <a:buFont typeface="Wingdings" pitchFamily="2" charset="2"/>
              <a:buChar char="Ø"/>
            </a:pP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     -States</a:t>
            </a:r>
          </a:p>
          <a:p>
            <a:pPr>
              <a:buFont typeface="Wingdings" pitchFamily="2" charset="2"/>
              <a:buChar char="Ø"/>
            </a:pP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     -SIC Code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7BCC-A42F-4DF7-8220-A7CB85ABC917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Many Values in a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Solution:  Create Buckets.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For example divide			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</a:t>
            </a: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-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Country into continents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-States into regions per Economic Analysis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-SIC Code into OSHA classifications.</a:t>
            </a:r>
            <a:endParaRPr lang="en-US" sz="32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1B97-8FE7-41A7-9CDC-A2378CB91327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to US Region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/*Bureau of Economic Analysis  US Region Definitions</a:t>
            </a:r>
          </a:p>
          <a:p>
            <a:endParaRPr lang="en-US" sz="32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1.  New England      (NE):   Connecticut, Maine, Massachusetts, New Hampshire,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Rhode Island and Vermont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2.  Mideast          (ME):   Delaware, District of Columbia, Maryland, New Jersey,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New York, and Pennsylvania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3.  Great Lakes      (GL):   Illinois, Indiana, Michigan, Ohio, and Wisconsin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4.  Plains           (PL):   Iowa, Kansas, Minnesota, Missouri, Nebraska, North Dakota, and South Dakota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5.  Southeast        (SE):   Alabama, Arkansas, Florida, Georgia, Kentucky, Louisiana, Mississippi, North Carolina, South Carolina, Tennessee, Virginia, and West Virginia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6.  Southwest        (SW):   Arizona, New Mexico, Oklahoma, and Texas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7.  Rocky Mountain   (RM):   Colorado, Idaho, Montana, Utah, and Wyoming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8.  Far West         (FW):   Alaska, California, Hawaii, Nevada, Oregon, and Washington </a:t>
            </a:r>
          </a:p>
          <a:p>
            <a:endParaRPr lang="en-US" sz="32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9.  Territories**    (TT):  AS, FM, GU, MH, MP, PW, PR, VI  ** Territories created by author */</a:t>
            </a:r>
            <a:endParaRPr lang="en-US" sz="32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1F6D-01E5-42BE-93B3-BAA66A1A7A52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State to US Region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length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$  5;</a:t>
            </a:r>
          </a:p>
          <a:p>
            <a:endParaRPr lang="en-US" sz="32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Select (state);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          when (1,4,9,10,17,18,24,33,40,42,46,48)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"SE";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	      when (2,5,11,28,37,47)  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"FW";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          when (3,31,36,43)          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"SW";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	      when (6,12,26,44,50)     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"RM";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          when (7,19,21,29,39,45) 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"NE";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	      when (8,20,30,32,38,52)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"ME";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	      when (13,14,22,35,49)   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"GL";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          when (15,16,23,25,27,34,41)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"PL";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              when (51,53,54,55,56,57,58,59)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"TT";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		otherwise                                             </a:t>
            </a:r>
            <a:r>
              <a:rPr lang="en-US" sz="3200" dirty="0" err="1" smtClean="0">
                <a:solidFill>
                  <a:schemeClr val="bg1"/>
                </a:solidFill>
                <a:latin typeface="Garamond" pitchFamily="18" charset="0"/>
              </a:rPr>
              <a:t>USReg</a:t>
            </a:r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 = "Other";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aramond" pitchFamily="18" charset="0"/>
              </a:rPr>
              <a:t>	end;</a:t>
            </a:r>
            <a:endParaRPr lang="en-US" sz="32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E4E-C9B8-4540-9F43-B406C884A7F9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Many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bg1"/>
                </a:solidFill>
                <a:latin typeface="Garamond" pitchFamily="18" charset="0"/>
              </a:rPr>
              <a:t>General Rule for Logistic Regression</a:t>
            </a:r>
            <a:r>
              <a:rPr lang="en-US" sz="4000" dirty="0" smtClean="0">
                <a:solidFill>
                  <a:schemeClr val="bg1"/>
                </a:solidFill>
                <a:latin typeface="Garamond" pitchFamily="18" charset="0"/>
              </a:rPr>
              <a:t>: 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When initial number of predictors is less than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         min([y=1],[y=2])*0.10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the effects for model are estimated precisely. 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3934-A8F4-4BAC-B2DF-29C06BE5C637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Many Variables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Country site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9 variables, each a country                 populated with missing for no presence or 1 for presence.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8E61-C47A-4078-BB6E-0EA11C713EF0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7244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Introduction and Motivation</a:t>
            </a:r>
          </a:p>
        </p:txBody>
      </p:sp>
      <p:pic>
        <p:nvPicPr>
          <p:cNvPr id="17410" name="Picture 2" descr="https://encrypted-tbn2.gstatic.com/images?q=tbn:ANd9GcTL7luBib0fz1fxmDxI0nn1vpDYOoSx9Gv8IH20JUv9jMc6V-9MlvzKiR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352800"/>
            <a:ext cx="3116494" cy="19812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ABC3-EE5E-426C-853E-32799F4EC53F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Many Variables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Country site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Task:  Collapse 9 variables to 1 variable to represent country presence. 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5073-AD3A-48FE-B3A0-57CDD0791775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missing to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length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SC_pres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8;</a:t>
            </a:r>
          </a:p>
          <a:p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Brazil       ne 1 then Brazil   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India        ne 1 then India    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China       ne 1 then China   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England   ne 1 then England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Scotland   ne 1 then Scotland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Wales       ne 1 then Wales    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Ireland     ne 1 then Ireland  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Germany  ne 1 then Germany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If France      ne 1 then France      = 0 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DAF8-7A36-4210-96A6-BC111B1CBA71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1 variable </a:t>
            </a:r>
            <a:r>
              <a:rPr lang="en-US" dirty="0" err="1" smtClean="0"/>
              <a:t>SC_pres</a:t>
            </a:r>
            <a:r>
              <a:rPr lang="en-US" dirty="0" smtClean="0"/>
              <a:t> from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sz="2800" dirty="0" err="1" smtClean="0">
                <a:solidFill>
                  <a:schemeClr val="bg1"/>
                </a:solidFill>
                <a:latin typeface="Garamond" pitchFamily="18" charset="0"/>
              </a:rPr>
              <a:t>SC_pres</a:t>
            </a:r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= Brazil      +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India      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China     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England 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Scotland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Wales     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Ireland   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Germany    +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     France;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425-CCE3-4ADD-8E3E-D3058C5CFB34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Garamond" pitchFamily="18" charset="0"/>
              </a:rPr>
              <a:t>-Nonsensical Missing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When data is missing from a record SAS removes the record from analysis run. 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</a:t>
            </a:r>
            <a:r>
              <a:rPr lang="en-US" sz="4400" u="sng" dirty="0" err="1" smtClean="0">
                <a:solidFill>
                  <a:schemeClr val="bg1"/>
                </a:solidFill>
                <a:latin typeface="Garamond" pitchFamily="18" charset="0"/>
              </a:rPr>
              <a:t>Offendors</a:t>
            </a:r>
            <a:endParaRPr lang="en-US" sz="4400" u="sng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    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EmpSite</a:t>
            </a: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    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TTLStates</a:t>
            </a: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89E2-9D36-40AA-8F4E-D01C54D85BDE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Garamond" pitchFamily="18" charset="0"/>
              </a:rPr>
              <a:t>EmpSite</a:t>
            </a:r>
            <a:endParaRPr lang="en-US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pPr>
              <a:buNone/>
            </a:pP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How can there be 0 employees connected to site of interest?</a:t>
            </a:r>
          </a:p>
          <a:p>
            <a:pPr>
              <a:buNone/>
            </a:pP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E533-847F-434A-ACEC-CEE5A1FB10F2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Garamond" pitchFamily="18" charset="0"/>
              </a:rPr>
              <a:t>EmpSite</a:t>
            </a:r>
            <a:endParaRPr lang="en-US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Task:  Change missing values to 0 then add 1 to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EmpSite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&amp;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TtlStates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.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      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            if </a:t>
            </a:r>
            <a:r>
              <a:rPr lang="en-US" sz="3600" dirty="0" err="1" smtClean="0">
                <a:solidFill>
                  <a:schemeClr val="bg1"/>
                </a:solidFill>
                <a:latin typeface="Garamond" pitchFamily="18" charset="0"/>
              </a:rPr>
              <a:t>employeeshere</a:t>
            </a: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not </a:t>
            </a:r>
            <a:r>
              <a:rPr lang="en-US" sz="3600" dirty="0" err="1" smtClean="0">
                <a:solidFill>
                  <a:schemeClr val="bg1"/>
                </a:solidFill>
                <a:latin typeface="Garamond" pitchFamily="18" charset="0"/>
              </a:rPr>
              <a:t>ge</a:t>
            </a: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0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            then </a:t>
            </a:r>
            <a:r>
              <a:rPr lang="en-US" sz="3600" dirty="0" err="1" smtClean="0">
                <a:solidFill>
                  <a:schemeClr val="bg1"/>
                </a:solidFill>
                <a:latin typeface="Garamond" pitchFamily="18" charset="0"/>
              </a:rPr>
              <a:t>employeeshere</a:t>
            </a: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= 1; </a:t>
            </a:r>
          </a:p>
          <a:p>
            <a:pPr>
              <a:buNone/>
            </a:pP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pPr>
              <a:buNone/>
            </a:pP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3D29-22AB-458B-903D-80838B8194F6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Offendors</a:t>
            </a: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</a:t>
            </a: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TtlSalesVolume</a:t>
            </a:r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Many of the records were missing either total sales volume or US sales volume. 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4539-EA92-44E2-9F9F-6ED6C3B248B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Client requested to add 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TtlSalesVolume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.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But, even after adding together,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many records would still be missing.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BCBF-0C9B-493F-9D6A-762E4BF224A9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</a:t>
            </a:r>
            <a:r>
              <a:rPr lang="en-US" dirty="0" err="1" smtClean="0"/>
              <a:t>Dataose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Task: 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Populate Sales Volume and total sales by creating algorithm based on those records where Sales Volume and total sales were populated.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79F5-8D29-4F61-AB0D-DB762A61A50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1.  Calculate mean sales volume by location using proc means with only non-missing data.  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2.  Populate the missing data by location with the means calculated in step 1.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1C3F-D0E6-49B5-AC96-A2B5215F0C96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To build a model 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to determine the likelihood 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that a customer will migrate.</a:t>
            </a:r>
            <a:r>
              <a:rPr lang="en-US" sz="3600" dirty="0" smtClean="0">
                <a:latin typeface="Garamond" pitchFamily="18" charset="0"/>
              </a:rPr>
              <a:t> </a:t>
            </a:r>
            <a:endParaRPr lang="en-US" sz="36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121-CBEA-48C1-A6ED-40C1F960323F}" type="datetime10">
              <a:rPr lang="en-US" smtClean="0"/>
              <a:pPr/>
              <a:t>21:04</a:t>
            </a:fld>
            <a:endParaRPr lang="en-US"/>
          </a:p>
        </p:txBody>
      </p:sp>
      <p:pic>
        <p:nvPicPr>
          <p:cNvPr id="19458" name="Picture 2" descr="https://encrypted-tbn2.gstatic.com/images?q=tbn:ANd9GcQgeUgRoZIRalgAgO7782aMn6qEZ5hSGvqBofJqaUdEQrHy6SYczq4dt7eHj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429000"/>
            <a:ext cx="3124200" cy="220980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Repeat previous steps with total sales volume then add the means together.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73FC-52B1-4804-BD0E-5926CCC612B2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proc sort data=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work.L_Q_Series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by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run;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proc means data=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work.L_Q_Series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var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 by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	 OUTPUT OUT =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summarydata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mean(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) = SVU mean(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)= PS;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run;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2F9D-6AD8-4F9B-BB04-A047417B53F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If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=1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Not GE 0 then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0;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else if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=2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Not GE 0 then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2177036032;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else if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=3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Not GE 0 then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47328935.80;</a:t>
            </a:r>
          </a:p>
          <a:p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/1000000;</a:t>
            </a:r>
          </a:p>
          <a:p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6D8BB-BE0E-4698-9DCE-58AD35148176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If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=1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Not GE 0 then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7345336298;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else if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=2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Not GE 0 then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7173837744;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    else if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locationtype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=3 and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not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ge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0 then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5188123548;</a:t>
            </a:r>
          </a:p>
          <a:p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/1000000;</a:t>
            </a:r>
          </a:p>
          <a:p>
            <a:endParaRPr lang="en-US" sz="4400" dirty="0" smtClean="0">
              <a:solidFill>
                <a:schemeClr val="bg1"/>
              </a:solidFill>
              <a:latin typeface="Garamond" pitchFamily="18" charset="0"/>
            </a:endParaRPr>
          </a:p>
          <a:p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TotalSales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=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salesvolumeus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 + </a:t>
            </a:r>
            <a:r>
              <a:rPr lang="en-US" sz="4400" dirty="0" err="1" smtClean="0">
                <a:solidFill>
                  <a:schemeClr val="bg1"/>
                </a:solidFill>
                <a:latin typeface="Garamond" pitchFamily="18" charset="0"/>
              </a:rPr>
              <a:t>parentsales</a:t>
            </a:r>
            <a:r>
              <a:rPr lang="en-US" sz="4400" dirty="0" smtClean="0">
                <a:solidFill>
                  <a:schemeClr val="bg1"/>
                </a:solidFill>
                <a:latin typeface="Garamond" pitchFamily="18" charset="0"/>
              </a:rPr>
              <a:t>;</a:t>
            </a:r>
            <a:endParaRPr lang="en-US" sz="44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30B3-35C5-4303-B8E9-8DB818F47715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>
            <a:solidFill>
              <a:srgbClr val="FFFF00"/>
            </a:solidFill>
          </a:ln>
        </p:spPr>
        <p:txBody>
          <a:bodyPr/>
          <a:lstStyle/>
          <a:p>
            <a:pPr lvl="1"/>
            <a:endParaRPr lang="en-US" sz="3600" dirty="0" smtClean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sz="3600" dirty="0" smtClean="0">
                <a:solidFill>
                  <a:schemeClr val="bg1"/>
                </a:solidFill>
                <a:latin typeface="+mj-lt"/>
              </a:rPr>
              <a:t>Stated Issue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  <a:latin typeface="+mj-lt"/>
              </a:rPr>
              <a:t>Stated Study Objective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  <a:latin typeface="+mj-lt"/>
              </a:rPr>
              <a:t>Reviewed </a:t>
            </a:r>
            <a:r>
              <a:rPr lang="en-US" sz="3600" dirty="0" err="1" smtClean="0">
                <a:solidFill>
                  <a:schemeClr val="bg1"/>
                </a:solidFill>
                <a:latin typeface="+mj-lt"/>
              </a:rPr>
              <a:t>Methodolgy</a:t>
            </a: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Selection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  <a:latin typeface="+mj-lt"/>
              </a:rPr>
              <a:t>Reviewed Data Cleansing with </a:t>
            </a:r>
          </a:p>
          <a:p>
            <a:pPr lvl="1">
              <a:buNone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      Statistics Whys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291B-53B4-4AAC-A3EC-C4B33C086C13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Response Variables for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Churning or no churning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Attrition or no attrition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Sale or no sale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Presence or Absence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Pass or Fail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Yes or No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Etc……..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6E6E-699B-495C-B7A9-41D391CCD101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II:  Proc Logistic Model Building </a:t>
            </a:r>
            <a:br>
              <a:rPr lang="en-US" dirty="0" smtClean="0"/>
            </a:br>
            <a:r>
              <a:rPr lang="en-US" dirty="0" smtClean="0"/>
              <a:t>                     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PREVIEW.  Part II includes</a:t>
            </a:r>
          </a:p>
          <a:p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1. Building Procedures Using Proc Logistic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2.  Selection Criteria for the Best Model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3.  The Model Parameters in Output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4.  Odds Interpretations in Output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5.  Likelihood Scores in Output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A31E-A678-4274-A8BF-90750F47279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Model Building Code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PROC LOGISTIC DATA=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finalds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/*descending*/;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CLASS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continent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countryofcompany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USReg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         </a:t>
            </a:r>
            <a:r>
              <a:rPr lang="en-US" sz="2800" dirty="0" smtClean="0">
                <a:latin typeface="+mj-lt"/>
              </a:rPr>
              <a:t>/*</a:t>
            </a:r>
            <a:r>
              <a:rPr lang="en-US" sz="2800" dirty="0" err="1" smtClean="0">
                <a:latin typeface="+mj-lt"/>
              </a:rPr>
              <a:t>addl</a:t>
            </a:r>
            <a:r>
              <a:rPr lang="en-US" sz="2800" dirty="0" smtClean="0">
                <a:latin typeface="+mj-lt"/>
              </a:rPr>
              <a:t> categorical and-or ordinal </a:t>
            </a:r>
            <a:r>
              <a:rPr lang="en-US" sz="2800" dirty="0" err="1" smtClean="0">
                <a:latin typeface="+mj-lt"/>
              </a:rPr>
              <a:t>vars</a:t>
            </a:r>
            <a:r>
              <a:rPr lang="en-US" sz="2800" dirty="0" smtClean="0">
                <a:latin typeface="+mj-lt"/>
              </a:rPr>
              <a:t>*/;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 MODEL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mig_status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= 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               continent  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countryofcompany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ABInd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              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LocationType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/*……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addl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vars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……*/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/SELECTION=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stepwise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  SLENTRY=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0.10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  SLEXIT =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0.10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     DETAILS;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RUN;</a:t>
            </a:r>
          </a:p>
          <a:p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1FDF-9D75-4777-AA78-1C9BEFFD8461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1336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7848600" cy="1981200"/>
          </a:xfrm>
          <a:ln w="76200">
            <a:solidFill>
              <a:srgbClr val="FFFF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sz="2000" dirty="0" smtClean="0">
                <a:latin typeface="Garamond" pitchFamily="18" charset="0"/>
              </a:rPr>
              <a:t>?</a:t>
            </a:r>
            <a:r>
              <a:rPr lang="en-US" sz="3600" dirty="0" smtClean="0">
                <a:latin typeface="Garamond" pitchFamily="18" charset="0"/>
              </a:rPr>
              <a:t>     </a:t>
            </a:r>
            <a:r>
              <a:rPr lang="en-US" sz="2800" dirty="0" smtClean="0">
                <a:latin typeface="Garamond" pitchFamily="18" charset="0"/>
              </a:rPr>
              <a:t>?</a:t>
            </a:r>
            <a:r>
              <a:rPr lang="en-US" sz="3600" dirty="0" smtClean="0">
                <a:latin typeface="Garamond" pitchFamily="18" charset="0"/>
              </a:rPr>
              <a:t>    </a:t>
            </a:r>
            <a:r>
              <a:rPr lang="en-US" sz="3200" dirty="0" smtClean="0">
                <a:latin typeface="Garamond" pitchFamily="18" charset="0"/>
              </a:rPr>
              <a:t>?</a:t>
            </a:r>
            <a:r>
              <a:rPr lang="en-US" sz="3600" dirty="0" smtClean="0">
                <a:latin typeface="Garamond" pitchFamily="18" charset="0"/>
              </a:rPr>
              <a:t>    ?    </a:t>
            </a:r>
            <a:r>
              <a:rPr lang="en-US" sz="4400" dirty="0" smtClean="0">
                <a:latin typeface="Garamond" pitchFamily="18" charset="0"/>
              </a:rPr>
              <a:t>?</a:t>
            </a:r>
            <a:r>
              <a:rPr lang="en-US" sz="4800" dirty="0" smtClean="0">
                <a:latin typeface="Garamond" pitchFamily="18" charset="0"/>
              </a:rPr>
              <a:t>              </a:t>
            </a:r>
            <a:r>
              <a:rPr lang="en-US" sz="9600" dirty="0" smtClean="0">
                <a:latin typeface="Garamond" pitchFamily="18" charset="0"/>
              </a:rPr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3DA4C-AF04-4083-85C3-24311AE098B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Thank You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1"/>
          </a:solidFill>
          <a:ln w="38100">
            <a:solidFill>
              <a:srgbClr val="FFFF00"/>
            </a:solidFill>
          </a:ln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Contact Information: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Cheryl Kilroy</a:t>
            </a: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+mj-lt"/>
              </a:rPr>
              <a:t>Stanexus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j-lt"/>
                <a:hlinkClick r:id="rId2"/>
              </a:rPr>
              <a:t>inquiry@stanexus.com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+mj-lt"/>
              </a:rPr>
              <a:t>610-220-7843</a:t>
            </a:r>
          </a:p>
          <a:p>
            <a:pPr algn="ctr"/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2800" dirty="0" smtClean="0">
              <a:solidFill>
                <a:schemeClr val="bg1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E4FF-4EB9-478E-9BB9-D87D8AAE3228}" type="datetime10">
              <a:rPr lang="en-US" smtClean="0"/>
              <a:pPr/>
              <a:t>21:04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848600" cy="4251960"/>
          </a:xfrm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r>
              <a:rPr lang="en-US" sz="3200" dirty="0" smtClean="0">
                <a:latin typeface="Garamond" pitchFamily="18" charset="0"/>
              </a:rPr>
              <a:t>Part I:  The Data</a:t>
            </a:r>
          </a:p>
          <a:p>
            <a:r>
              <a:rPr lang="en-US" sz="3200" dirty="0" smtClean="0">
                <a:latin typeface="Garamond" pitchFamily="18" charset="0"/>
              </a:rPr>
              <a:t>Part I:  Objective &amp; Data  </a:t>
            </a:r>
            <a:r>
              <a:rPr lang="en-US" sz="3200" dirty="0" smtClean="0">
                <a:latin typeface="Garamond" pitchFamily="18" charset="0"/>
                <a:sym typeface="Wingdings" pitchFamily="2" charset="2"/>
              </a:rPr>
              <a:t> </a:t>
            </a:r>
            <a:r>
              <a:rPr lang="en-US" sz="3200" dirty="0" smtClean="0">
                <a:latin typeface="Garamond" pitchFamily="18" charset="0"/>
              </a:rPr>
              <a:t> Methodology</a:t>
            </a:r>
          </a:p>
          <a:p>
            <a:r>
              <a:rPr lang="en-US" sz="3200" dirty="0" smtClean="0">
                <a:latin typeface="Garamond" pitchFamily="18" charset="0"/>
              </a:rPr>
              <a:t>Part I:  Data Issues and Solutions</a:t>
            </a:r>
          </a:p>
          <a:p>
            <a:r>
              <a:rPr lang="en-US" sz="3200" dirty="0" smtClean="0">
                <a:latin typeface="Garamond" pitchFamily="18" charset="0"/>
              </a:rPr>
              <a:t>-----------------------------------------------------</a:t>
            </a:r>
          </a:p>
          <a:p>
            <a:r>
              <a:rPr lang="en-US" sz="3200" dirty="0" smtClean="0">
                <a:latin typeface="Garamond" pitchFamily="18" charset="0"/>
              </a:rPr>
              <a:t>Part II:  Model Building Process</a:t>
            </a:r>
          </a:p>
          <a:p>
            <a:r>
              <a:rPr lang="en-US" sz="3200" dirty="0" smtClean="0">
                <a:latin typeface="Garamond" pitchFamily="18" charset="0"/>
              </a:rPr>
              <a:t>Part II:  Likelihood Scores</a:t>
            </a:r>
          </a:p>
          <a:p>
            <a:endParaRPr lang="en-US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914B-D31D-4E0C-8BBB-1AA42C32A351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Presentation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2971800"/>
          </a:xfrm>
          <a:solidFill>
            <a:schemeClr val="accent1"/>
          </a:solidFill>
          <a:ln w="28575">
            <a:solidFill>
              <a:srgbClr val="FFFF00"/>
            </a:solidFill>
          </a:ln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-Logistic Regression Mini Lesson/Review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-Present Statistics Whys to Data Cleansing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-Preview Part II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Garamond" pitchFamily="18" charset="0"/>
              </a:rPr>
              <a:t>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90D8-F362-472E-A2ED-3D5446A1A415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848600" cy="4251960"/>
          </a:xfrm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3200" dirty="0" smtClean="0">
                <a:latin typeface="Garamond" pitchFamily="18" charset="0"/>
              </a:rPr>
              <a:t>SPSS Data Format</a:t>
            </a:r>
          </a:p>
          <a:p>
            <a:r>
              <a:rPr lang="en-US" sz="3200" dirty="0" smtClean="0">
                <a:latin typeface="Garamond" pitchFamily="18" charset="0"/>
              </a:rPr>
              <a:t>1948 Records = DS1 + DS 2 ; identical variables</a:t>
            </a:r>
          </a:p>
          <a:p>
            <a:r>
              <a:rPr lang="en-US" sz="3200" dirty="0" smtClean="0">
                <a:latin typeface="Garamond" pitchFamily="18" charset="0"/>
              </a:rPr>
              <a:t>Response Variable:  Migration Status </a:t>
            </a:r>
          </a:p>
          <a:p>
            <a:pPr>
              <a:buNone/>
            </a:pPr>
            <a:r>
              <a:rPr lang="en-US" sz="3200" dirty="0" smtClean="0">
                <a:latin typeface="Garamond" pitchFamily="18" charset="0"/>
              </a:rPr>
              <a:t>            (1 = </a:t>
            </a:r>
            <a:r>
              <a:rPr lang="en-US" sz="3200" dirty="0" err="1" smtClean="0">
                <a:latin typeface="Garamond" pitchFamily="18" charset="0"/>
              </a:rPr>
              <a:t>migrator</a:t>
            </a:r>
            <a:r>
              <a:rPr lang="en-US" sz="3200" dirty="0" smtClean="0">
                <a:latin typeface="Garamond" pitchFamily="18" charset="0"/>
              </a:rPr>
              <a:t>, 2 = non-</a:t>
            </a:r>
            <a:r>
              <a:rPr lang="en-US" sz="3200" dirty="0" err="1" smtClean="0">
                <a:latin typeface="Garamond" pitchFamily="18" charset="0"/>
              </a:rPr>
              <a:t>migrator</a:t>
            </a:r>
            <a:r>
              <a:rPr lang="en-US" sz="3200" dirty="0" smtClean="0">
                <a:latin typeface="Garamond" pitchFamily="18" charset="0"/>
              </a:rPr>
              <a:t>)</a:t>
            </a:r>
          </a:p>
          <a:p>
            <a:r>
              <a:rPr lang="en-US" sz="3200" dirty="0" smtClean="0">
                <a:latin typeface="Garamond" pitchFamily="18" charset="0"/>
              </a:rPr>
              <a:t>Explanatory Variables (over 20):</a:t>
            </a:r>
          </a:p>
          <a:p>
            <a:pPr lvl="1"/>
            <a:r>
              <a:rPr lang="en-US" sz="3200" dirty="0" smtClean="0">
                <a:latin typeface="Garamond" pitchFamily="18" charset="0"/>
              </a:rPr>
              <a:t>Categorical (</a:t>
            </a:r>
            <a:r>
              <a:rPr lang="en-US" sz="3200" dirty="0" err="1" smtClean="0">
                <a:latin typeface="Garamond" pitchFamily="18" charset="0"/>
              </a:rPr>
              <a:t>ie</a:t>
            </a:r>
            <a:r>
              <a:rPr lang="en-US" sz="3200" dirty="0" smtClean="0">
                <a:latin typeface="Garamond" pitchFamily="18" charset="0"/>
              </a:rPr>
              <a:t>.  Location Type)</a:t>
            </a:r>
          </a:p>
          <a:p>
            <a:pPr lvl="1"/>
            <a:r>
              <a:rPr lang="en-US" sz="3200" dirty="0" smtClean="0">
                <a:latin typeface="Garamond" pitchFamily="18" charset="0"/>
              </a:rPr>
              <a:t>Continuous (</a:t>
            </a:r>
            <a:r>
              <a:rPr lang="en-US" sz="3200" dirty="0" err="1" smtClean="0">
                <a:latin typeface="Garamond" pitchFamily="18" charset="0"/>
              </a:rPr>
              <a:t>ie</a:t>
            </a:r>
            <a:r>
              <a:rPr lang="en-US" sz="3200" dirty="0" smtClean="0">
                <a:latin typeface="Garamond" pitchFamily="18" charset="0"/>
              </a:rPr>
              <a:t>.  Sales Volume)</a:t>
            </a:r>
          </a:p>
          <a:p>
            <a:r>
              <a:rPr lang="en-US" dirty="0" smtClean="0">
                <a:latin typeface="Garamond" pitchFamily="18" charset="0"/>
              </a:rPr>
              <a:t>    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AC4-5FD4-40E7-B9BD-05F897ED9BBE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Appropriate Method for Objective and Data?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Logistic Regression                Discriminate Analysis                                  </a:t>
            </a:r>
            <a:r>
              <a:rPr lang="en-US" sz="2800" dirty="0" err="1" smtClean="0">
                <a:solidFill>
                  <a:schemeClr val="bg1"/>
                </a:solidFill>
              </a:rPr>
              <a:t>Analysis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Simple Linear 				Multiple Linear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Regression                                       </a:t>
            </a:r>
            <a:r>
              <a:rPr lang="en-US" dirty="0" err="1" smtClean="0">
                <a:solidFill>
                  <a:schemeClr val="bg1"/>
                </a:solidFill>
              </a:rPr>
              <a:t>Regression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s://encrypted-tbn1.gstatic.com/images?q=tbn:ANd9GcRvcK3AO6Ry0159aiaPzLhEiGLbQXJmswBnxUbG_mNdO7hTvHfD1AuYfc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429000"/>
            <a:ext cx="2341753" cy="1524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FDFA-BF60-4704-B646-6E83726B005A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Method Do We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Appropriate Method for Objective and Data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 Logistic Regression                Discriminate Analysis                                   </a:t>
            </a:r>
            <a:r>
              <a:rPr lang="en-US" sz="2800" dirty="0" err="1" smtClean="0">
                <a:solidFill>
                  <a:schemeClr val="bg1"/>
                </a:solidFill>
              </a:rPr>
              <a:t>Analysis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Simple Linear                                    Multiple Linear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Regression                                       </a:t>
            </a:r>
            <a:r>
              <a:rPr lang="en-US" dirty="0" err="1" smtClean="0">
                <a:solidFill>
                  <a:schemeClr val="bg1"/>
                </a:solidFill>
              </a:rPr>
              <a:t>Regression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290" name="Picture 2" descr="https://encrypted-tbn1.gstatic.com/images?q=tbn:ANd9GcRvcK3AO6Ry0159aiaPzLhEiGLbQXJmswBnxUbG_mNdO7hTvHfD1AuYfc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429000"/>
            <a:ext cx="2341753" cy="15240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1000" y="1905000"/>
            <a:ext cx="3505200" cy="14478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F712-2336-452F-8F6B-76C2ADD10BFA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Logistic Regression Model $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Enables classification of customers as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</a:t>
            </a:r>
            <a:r>
              <a:rPr lang="en-US" sz="2800" dirty="0" err="1" smtClean="0">
                <a:solidFill>
                  <a:schemeClr val="bg1"/>
                </a:solidFill>
                <a:latin typeface="Garamond" pitchFamily="18" charset="0"/>
              </a:rPr>
              <a:t>migrators</a:t>
            </a:r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Garamond" pitchFamily="18" charset="0"/>
              </a:rPr>
              <a:t>vs</a:t>
            </a:r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non-</a:t>
            </a:r>
            <a:r>
              <a:rPr lang="en-US" sz="2800" dirty="0" err="1" smtClean="0">
                <a:solidFill>
                  <a:schemeClr val="bg1"/>
                </a:solidFill>
                <a:latin typeface="Garamond" pitchFamily="18" charset="0"/>
              </a:rPr>
              <a:t>migrators</a:t>
            </a:r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with a 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  <a:latin typeface="Garamond" pitchFamily="18" charset="0"/>
              </a:rPr>
              <a:t>         higher degree of accuracy than simply guessing.  </a:t>
            </a:r>
            <a:endParaRPr lang="en-US" sz="2800" dirty="0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4" name="Picture 4" descr="https://encrypted-tbn1.gstatic.com/images?q=tbn:ANd9GcSaf61hLX1rmUoK6ygnu9rIBFY0taJx6xbdiKv-1Q8G22UckPJhY9SA2c9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429000"/>
            <a:ext cx="2899060" cy="23622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D49B1-901E-4989-8258-C1F5233E3988}" type="datetime10">
              <a:rPr lang="en-US" smtClean="0"/>
              <a:pPr/>
              <a:t>21:04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29049-1834-4AA6-ACB8-6C57A481A7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1081</TotalTime>
  <Words>1288</Words>
  <Application>Microsoft Office PowerPoint</Application>
  <PresentationFormat>On-screen Show (4:3)</PresentationFormat>
  <Paragraphs>343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Origin</vt:lpstr>
      <vt:lpstr>Migration in the Software Industry Part I:  Data Cleansing</vt:lpstr>
      <vt:lpstr>A Case Study</vt:lpstr>
      <vt:lpstr>Statistics Objective</vt:lpstr>
      <vt:lpstr>Presentation Agenda</vt:lpstr>
      <vt:lpstr>Today’s Presentation Objectives</vt:lpstr>
      <vt:lpstr>Data Description</vt:lpstr>
      <vt:lpstr>Method Selection</vt:lpstr>
      <vt:lpstr>Which Method Do We Use?</vt:lpstr>
      <vt:lpstr>The Logistic Regression Model $ Value</vt:lpstr>
      <vt:lpstr>The Logistic Regression Model $ Value</vt:lpstr>
      <vt:lpstr>Summary of Tasks to Now</vt:lpstr>
      <vt:lpstr>Data Cleansing</vt:lpstr>
      <vt:lpstr>Data Issues</vt:lpstr>
      <vt:lpstr>Too Many Values in a Variable</vt:lpstr>
      <vt:lpstr>Too Many Values in a Variable</vt:lpstr>
      <vt:lpstr>State to US Region Example</vt:lpstr>
      <vt:lpstr>State to US Region Example</vt:lpstr>
      <vt:lpstr>Too Many Variables</vt:lpstr>
      <vt:lpstr>Too Many Variables </vt:lpstr>
      <vt:lpstr>Too Many Variables </vt:lpstr>
      <vt:lpstr>Change missing to 0</vt:lpstr>
      <vt:lpstr>Create 1 variable SC_pres from 9</vt:lpstr>
      <vt:lpstr>-Nonsensical Missing Data</vt:lpstr>
      <vt:lpstr>EmpSite</vt:lpstr>
      <vt:lpstr>EmpSite</vt:lpstr>
      <vt:lpstr>Missing Data</vt:lpstr>
      <vt:lpstr>Missing Data</vt:lpstr>
      <vt:lpstr>Missing Dataose</vt:lpstr>
      <vt:lpstr>Missing Data Algorithm</vt:lpstr>
      <vt:lpstr>Missing Data Algorithm</vt:lpstr>
      <vt:lpstr>Missing Data Algorithm</vt:lpstr>
      <vt:lpstr>Missing Data Algorithm</vt:lpstr>
      <vt:lpstr>Missing Data Algorithm</vt:lpstr>
      <vt:lpstr>Summary of Part I</vt:lpstr>
      <vt:lpstr>Other Response Variables for Logistic Regression</vt:lpstr>
      <vt:lpstr>Part II:  Proc Logistic Model Building                        and Output</vt:lpstr>
      <vt:lpstr>Model Building Code </vt:lpstr>
      <vt:lpstr>Questions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CKilroy</dc:creator>
  <cp:lastModifiedBy>schechter</cp:lastModifiedBy>
  <cp:revision>112</cp:revision>
  <dcterms:created xsi:type="dcterms:W3CDTF">2014-04-28T13:06:35Z</dcterms:created>
  <dcterms:modified xsi:type="dcterms:W3CDTF">2014-10-20T01:11:51Z</dcterms:modified>
</cp:coreProperties>
</file>