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2" r:id="rId1"/>
  </p:sldMasterIdLst>
  <p:notesMasterIdLst>
    <p:notesMasterId r:id="rId44"/>
  </p:notesMasterIdLst>
  <p:handoutMasterIdLst>
    <p:handoutMasterId r:id="rId45"/>
  </p:handoutMasterIdLst>
  <p:sldIdLst>
    <p:sldId id="259" r:id="rId2"/>
    <p:sldId id="273" r:id="rId3"/>
    <p:sldId id="277" r:id="rId4"/>
    <p:sldId id="278" r:id="rId5"/>
    <p:sldId id="262" r:id="rId6"/>
    <p:sldId id="295" r:id="rId7"/>
    <p:sldId id="280" r:id="rId8"/>
    <p:sldId id="315" r:id="rId9"/>
    <p:sldId id="314" r:id="rId10"/>
    <p:sldId id="285" r:id="rId11"/>
    <p:sldId id="319" r:id="rId12"/>
    <p:sldId id="316" r:id="rId13"/>
    <p:sldId id="320" r:id="rId14"/>
    <p:sldId id="317" r:id="rId15"/>
    <p:sldId id="321" r:id="rId16"/>
    <p:sldId id="318" r:id="rId17"/>
    <p:sldId id="322" r:id="rId18"/>
    <p:sldId id="264" r:id="rId19"/>
    <p:sldId id="294" r:id="rId20"/>
    <p:sldId id="293" r:id="rId21"/>
    <p:sldId id="304" r:id="rId22"/>
    <p:sldId id="305" r:id="rId23"/>
    <p:sldId id="268" r:id="rId24"/>
    <p:sldId id="306" r:id="rId25"/>
    <p:sldId id="307" r:id="rId26"/>
    <p:sldId id="308" r:id="rId27"/>
    <p:sldId id="309" r:id="rId28"/>
    <p:sldId id="310" r:id="rId29"/>
    <p:sldId id="311" r:id="rId30"/>
    <p:sldId id="312" r:id="rId31"/>
    <p:sldId id="313" r:id="rId32"/>
    <p:sldId id="265" r:id="rId33"/>
    <p:sldId id="301" r:id="rId34"/>
    <p:sldId id="297" r:id="rId35"/>
    <p:sldId id="298" r:id="rId36"/>
    <p:sldId id="323" r:id="rId37"/>
    <p:sldId id="299" r:id="rId38"/>
    <p:sldId id="324" r:id="rId39"/>
    <p:sldId id="300" r:id="rId40"/>
    <p:sldId id="325" r:id="rId41"/>
    <p:sldId id="266" r:id="rId42"/>
    <p:sldId id="258" r:id="rId43"/>
  </p:sldIdLst>
  <p:sldSz cx="9144000" cy="6858000" type="screen4x3"/>
  <p:notesSz cx="7010400" cy="9236075"/>
  <p:custDataLst>
    <p:tags r:id="rId46"/>
  </p:custDataLst>
  <p:defaultTextStyle>
    <a:defPPr>
      <a:defRPr lang="en-US"/>
    </a:defPPr>
    <a:lvl1pPr algn="l" rtl="0" fontAlgn="base">
      <a:spcBef>
        <a:spcPct val="0"/>
      </a:spcBef>
      <a:spcAft>
        <a:spcPct val="0"/>
      </a:spcAft>
      <a:defRPr kern="1200">
        <a:solidFill>
          <a:schemeClr val="tx1"/>
        </a:solidFill>
        <a:latin typeface="Lucida Sans Unicode" pitchFamily="34" charset="0"/>
        <a:ea typeface="+mn-ea"/>
        <a:cs typeface="Arial" charset="0"/>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A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5429" autoAdjust="0"/>
  </p:normalViewPr>
  <p:slideViewPr>
    <p:cSldViewPr>
      <p:cViewPr>
        <p:scale>
          <a:sx n="100" d="100"/>
          <a:sy n="100" d="100"/>
        </p:scale>
        <p:origin x="-78" y="16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a:defRPr sz="1200"/>
            </a:lvl1pPr>
          </a:lstStyle>
          <a:p>
            <a:fld id="{F1C1ECF9-C228-4A48-A1FC-76471B31FF41}" type="datetimeFigureOut">
              <a:rPr lang="en-US" smtClean="0"/>
              <a:pPr/>
              <a:t>11/7/2015</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524C45DC-67AE-4700-B787-CD016DAB4063}" type="slidenum">
              <a:rPr lang="en-US" smtClean="0"/>
              <a:pPr/>
              <a:t>‹#›</a:t>
            </a:fld>
            <a:endParaRPr lang="en-US"/>
          </a:p>
        </p:txBody>
      </p:sp>
    </p:spTree>
    <p:extLst>
      <p:ext uri="{BB962C8B-B14F-4D97-AF65-F5344CB8AC3E}">
        <p14:creationId xmlns:p14="http://schemas.microsoft.com/office/powerpoint/2010/main" xmlns="" val="2335312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2DE86B9-0A31-49E1-92D4-DE1B48FA4767}" type="datetimeFigureOut">
              <a:rPr lang="en-US"/>
              <a:pPr>
                <a:defRPr/>
              </a:pPr>
              <a:t>11/7/2015</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00B4E2A-363F-4A78-A150-B3029BDA1347}" type="slidenum">
              <a:rPr lang="en-US"/>
              <a:pPr>
                <a:defRPr/>
              </a:pPr>
              <a:t>‹#›</a:t>
            </a:fld>
            <a:endParaRPr lang="en-US"/>
          </a:p>
        </p:txBody>
      </p:sp>
    </p:spTree>
    <p:extLst>
      <p:ext uri="{BB962C8B-B14F-4D97-AF65-F5344CB8AC3E}">
        <p14:creationId xmlns:p14="http://schemas.microsoft.com/office/powerpoint/2010/main" xmlns="" val="412339223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Hello everyone! I</a:t>
            </a:r>
            <a:r>
              <a:rPr lang="en-US" baseline="0" smtClean="0"/>
              <a:t> am Kristen Much, and today, along with my coworker, Kati McConville, are going to present to you. We both work as statisticians at Rho, a small CRO located in Chapel Hill, North Carolina. The focus of our presentation will be using graph template language to create graphs. Kati and I both found ourselves needing to create highly customized graphs for clients (especially during the manuscript process) that couldn’t be accomplished within the SGPLOT/SGPANEL procedures, and stumbled upon the very powerful capabilities of graph template language. This presentation will describe the basic tools you need to create a graph with graph template language as well as explore three specific examples of graphs developed by us for manuscript publication.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a:t>
            </a:fld>
            <a:endParaRPr lang="en-US"/>
          </a:p>
        </p:txBody>
      </p:sp>
    </p:spTree>
    <p:extLst>
      <p:ext uri="{BB962C8B-B14F-4D97-AF65-F5344CB8AC3E}">
        <p14:creationId xmlns:p14="http://schemas.microsoft.com/office/powerpoint/2010/main" xmlns="" val="324343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10</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Summarize.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11</a:t>
            </a:fld>
            <a:endParaRPr lang="en-US"/>
          </a:p>
        </p:txBody>
      </p:sp>
    </p:spTree>
    <p:extLst>
      <p:ext uri="{BB962C8B-B14F-4D97-AF65-F5344CB8AC3E}">
        <p14:creationId xmlns:p14="http://schemas.microsoft.com/office/powerpoint/2010/main" xmlns="" val="314280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12</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Summarize.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13</a:t>
            </a:fld>
            <a:endParaRPr lang="en-US"/>
          </a:p>
        </p:txBody>
      </p:sp>
    </p:spTree>
    <p:extLst>
      <p:ext uri="{BB962C8B-B14F-4D97-AF65-F5344CB8AC3E}">
        <p14:creationId xmlns:p14="http://schemas.microsoft.com/office/powerpoint/2010/main" xmlns="" val="314280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14</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Summarize.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15</a:t>
            </a:fld>
            <a:endParaRPr lang="en-US"/>
          </a:p>
        </p:txBody>
      </p:sp>
    </p:spTree>
    <p:extLst>
      <p:ext uri="{BB962C8B-B14F-4D97-AF65-F5344CB8AC3E}">
        <p14:creationId xmlns:p14="http://schemas.microsoft.com/office/powerpoint/2010/main" xmlns="" val="3142803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16</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Summarize.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17</a:t>
            </a:fld>
            <a:endParaRPr lang="en-US"/>
          </a:p>
        </p:txBody>
      </p:sp>
    </p:spTree>
    <p:extLst>
      <p:ext uri="{BB962C8B-B14F-4D97-AF65-F5344CB8AC3E}">
        <p14:creationId xmlns:p14="http://schemas.microsoft.com/office/powerpoint/2010/main" xmlns="" val="3142803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18</a:t>
            </a:fld>
            <a:endParaRPr lang="en-US"/>
          </a:p>
        </p:txBody>
      </p:sp>
    </p:spTree>
    <p:extLst>
      <p:ext uri="{BB962C8B-B14F-4D97-AF65-F5344CB8AC3E}">
        <p14:creationId xmlns:p14="http://schemas.microsoft.com/office/powerpoint/2010/main" xmlns="" val="3760598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19</a:t>
            </a:fld>
            <a:endParaRPr lang="en-US"/>
          </a:p>
        </p:txBody>
      </p:sp>
    </p:spTree>
    <p:extLst>
      <p:ext uri="{BB962C8B-B14F-4D97-AF65-F5344CB8AC3E}">
        <p14:creationId xmlns:p14="http://schemas.microsoft.com/office/powerpoint/2010/main" xmlns="" val="3545929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a:t>
            </a:fld>
            <a:endParaRPr lang="en-US"/>
          </a:p>
        </p:txBody>
      </p:sp>
    </p:spTree>
    <p:extLst>
      <p:ext uri="{BB962C8B-B14F-4D97-AF65-F5344CB8AC3E}">
        <p14:creationId xmlns:p14="http://schemas.microsoft.com/office/powerpoint/2010/main" xmlns="" val="2941468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20</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21</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22</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23</a:t>
            </a:fld>
            <a:endParaRPr lang="en-US"/>
          </a:p>
        </p:txBody>
      </p:sp>
    </p:spTree>
    <p:extLst>
      <p:ext uri="{BB962C8B-B14F-4D97-AF65-F5344CB8AC3E}">
        <p14:creationId xmlns:p14="http://schemas.microsoft.com/office/powerpoint/2010/main" xmlns="" val="35459295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24</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25</a:t>
            </a:fld>
            <a:endParaRPr lang="en-US"/>
          </a:p>
        </p:txBody>
      </p:sp>
    </p:spTree>
    <p:extLst>
      <p:ext uri="{BB962C8B-B14F-4D97-AF65-F5344CB8AC3E}">
        <p14:creationId xmlns:p14="http://schemas.microsoft.com/office/powerpoint/2010/main" xmlns="" val="35459295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26</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27</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28</a:t>
            </a:fld>
            <a:endParaRPr lang="en-US"/>
          </a:p>
        </p:txBody>
      </p:sp>
    </p:spTree>
    <p:extLst>
      <p:ext uri="{BB962C8B-B14F-4D97-AF65-F5344CB8AC3E}">
        <p14:creationId xmlns:p14="http://schemas.microsoft.com/office/powerpoint/2010/main" xmlns="" val="35459295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29</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a:t>
            </a:fld>
            <a:endParaRPr lang="en-US"/>
          </a:p>
        </p:txBody>
      </p:sp>
    </p:spTree>
    <p:extLst>
      <p:ext uri="{BB962C8B-B14F-4D97-AF65-F5344CB8AC3E}">
        <p14:creationId xmlns:p14="http://schemas.microsoft.com/office/powerpoint/2010/main" xmlns="" val="19435087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30</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31</a:t>
            </a:fld>
            <a:endParaRPr lang="en-US"/>
          </a:p>
        </p:txBody>
      </p:sp>
    </p:spTree>
    <p:extLst>
      <p:ext uri="{BB962C8B-B14F-4D97-AF65-F5344CB8AC3E}">
        <p14:creationId xmlns:p14="http://schemas.microsoft.com/office/powerpoint/2010/main" xmlns="" val="35459295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Our final example is</a:t>
            </a:r>
            <a:r>
              <a:rPr lang="en-US" baseline="0" smtClean="0"/>
              <a:t> a multi-cell panel of series plots. It shows the individual trajectory for a handful of subjects over time at different visits for two distinct outcomes.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32</a:t>
            </a:fld>
            <a:endParaRPr lang="en-US"/>
          </a:p>
        </p:txBody>
      </p:sp>
    </p:spTree>
    <p:extLst>
      <p:ext uri="{BB962C8B-B14F-4D97-AF65-F5344CB8AC3E}">
        <p14:creationId xmlns:p14="http://schemas.microsoft.com/office/powerpoint/2010/main" xmlns="" val="7552510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33</a:t>
            </a:fld>
            <a:endParaRPr lang="en-US"/>
          </a:p>
        </p:txBody>
      </p:sp>
    </p:spTree>
    <p:extLst>
      <p:ext uri="{BB962C8B-B14F-4D97-AF65-F5344CB8AC3E}">
        <p14:creationId xmlns:p14="http://schemas.microsoft.com/office/powerpoint/2010/main" xmlns="" val="1624457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34</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35</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36</a:t>
            </a:fld>
            <a:endParaRPr lang="en-US"/>
          </a:p>
        </p:txBody>
      </p:sp>
    </p:spTree>
    <p:extLst>
      <p:ext uri="{BB962C8B-B14F-4D97-AF65-F5344CB8AC3E}">
        <p14:creationId xmlns:p14="http://schemas.microsoft.com/office/powerpoint/2010/main" xmlns="" val="162445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37</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38</a:t>
            </a:fld>
            <a:endParaRPr lang="en-US"/>
          </a:p>
        </p:txBody>
      </p:sp>
    </p:spTree>
    <p:extLst>
      <p:ext uri="{BB962C8B-B14F-4D97-AF65-F5344CB8AC3E}">
        <p14:creationId xmlns:p14="http://schemas.microsoft.com/office/powerpoint/2010/main" xmlns="" val="162445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39</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4</a:t>
            </a:fld>
            <a:endParaRPr lang="en-US"/>
          </a:p>
        </p:txBody>
      </p:sp>
    </p:spTree>
    <p:extLst>
      <p:ext uri="{BB962C8B-B14F-4D97-AF65-F5344CB8AC3E}">
        <p14:creationId xmlns:p14="http://schemas.microsoft.com/office/powerpoint/2010/main" xmlns="" val="1801172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40</a:t>
            </a:fld>
            <a:endParaRPr lang="en-US"/>
          </a:p>
        </p:txBody>
      </p:sp>
    </p:spTree>
    <p:extLst>
      <p:ext uri="{BB962C8B-B14F-4D97-AF65-F5344CB8AC3E}">
        <p14:creationId xmlns:p14="http://schemas.microsoft.com/office/powerpoint/2010/main" xmlns="" val="1624457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41</a:t>
            </a:fld>
            <a:endParaRPr lang="en-US"/>
          </a:p>
        </p:txBody>
      </p:sp>
    </p:spTree>
    <p:extLst>
      <p:ext uri="{BB962C8B-B14F-4D97-AF65-F5344CB8AC3E}">
        <p14:creationId xmlns:p14="http://schemas.microsoft.com/office/powerpoint/2010/main" xmlns="" val="2243141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42</a:t>
            </a:fld>
            <a:endParaRPr lang="en-US"/>
          </a:p>
        </p:txBody>
      </p:sp>
    </p:spTree>
    <p:extLst>
      <p:ext uri="{BB962C8B-B14F-4D97-AF65-F5344CB8AC3E}">
        <p14:creationId xmlns:p14="http://schemas.microsoft.com/office/powerpoint/2010/main" xmlns="" val="24748016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first example we are going</a:t>
            </a:r>
            <a:r>
              <a:rPr lang="en-US" baseline="0" smtClean="0"/>
              <a:t> to show you today</a:t>
            </a:r>
            <a:r>
              <a:rPr lang="en-US" smtClean="0"/>
              <a:t> </a:t>
            </a:r>
            <a:r>
              <a:rPr lang="en-US" baseline="0" smtClean="0"/>
              <a:t>walks through scatter plots overlaid on boxplots over time (for 5 visits) by two different treatment groups. In fact, this is the graph that GTL will enable us to create.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5</a:t>
            </a:fld>
            <a:endParaRPr lang="en-US"/>
          </a:p>
        </p:txBody>
      </p:sp>
    </p:spTree>
    <p:extLst>
      <p:ext uri="{BB962C8B-B14F-4D97-AF65-F5344CB8AC3E}">
        <p14:creationId xmlns:p14="http://schemas.microsoft.com/office/powerpoint/2010/main" xmlns="" val="1955329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Summarize.</a:t>
            </a:r>
            <a:r>
              <a:rPr lang="en-US" baseline="0" smtClean="0"/>
              <a:t>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6</a:t>
            </a:fld>
            <a:endParaRPr lang="en-US"/>
          </a:p>
        </p:txBody>
      </p:sp>
    </p:spTree>
    <p:extLst>
      <p:ext uri="{BB962C8B-B14F-4D97-AF65-F5344CB8AC3E}">
        <p14:creationId xmlns:p14="http://schemas.microsoft.com/office/powerpoint/2010/main" xmlns="" val="3142803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If you were to attempt</a:t>
            </a:r>
            <a:r>
              <a:rPr lang="en-US" baseline="0" smtClean="0"/>
              <a:t> to produce the graph I just showed you using SGPLOT, the following error would appear. In short, SAS categorizes each type of plot that you can create within the SGPLOT procedure and not all of the plot types cannot be used together in the same SGPLOT step—boxplot (distribution) and scatter plot (basic) being one of incompatible types. Since I was not able to produce what I wanted within SGPLOT, I had to search elsewhere. This led me to GTL.  </a:t>
            </a:r>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7</a:t>
            </a:fld>
            <a:endParaRPr lang="en-US"/>
          </a:p>
        </p:txBody>
      </p:sp>
    </p:spTree>
    <p:extLst>
      <p:ext uri="{BB962C8B-B14F-4D97-AF65-F5344CB8AC3E}">
        <p14:creationId xmlns:p14="http://schemas.microsoft.com/office/powerpoint/2010/main" xmlns="" val="4024962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8</a:t>
            </a:fld>
            <a:endParaRPr lang="en-US"/>
          </a:p>
        </p:txBody>
      </p:sp>
    </p:spTree>
    <p:extLst>
      <p:ext uri="{BB962C8B-B14F-4D97-AF65-F5344CB8AC3E}">
        <p14:creationId xmlns:p14="http://schemas.microsoft.com/office/powerpoint/2010/main" xmlns="" val="3088653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 here is the corresponding code that produces the scatter plots overlaid on box plots. Just like we talked</a:t>
            </a:r>
            <a:r>
              <a:rPr lang="en-US" baseline="0" smtClean="0"/>
              <a:t> about in the intro, we have the standard code that must always be used (define template, begin/end graph). The first piece of the code I want to highlight is the LAYOUT OVERLAY. This enabled me to overlay the scatter plots on the box plots. To randomly scatter the points along the x-axis I used the EVAL function. This is specific to GTL and instead of having to created a new x-variable in a separate dataset step, I could just use the EVAL function. The function randomly jitters each point along the x-axis  using RANNOR to add a random value from the normal distribution. The multiplier of 0.4 is used to control the width of the jittering so the points stay within the width of the boxplot. The DRAWTEXT statements allow me to annotate without the use of an annotate dataset! Since the text to be drawn could change as the data change, annotation was done with predefined macro variables. The MERGELEGEND statement allows for both identifiers of each plot statement to be displayed. </a:t>
            </a:r>
          </a:p>
          <a:p>
            <a:endParaRPr lang="en-US" baseline="0" smtClean="0"/>
          </a:p>
          <a:p>
            <a:endParaRPr lang="en-US"/>
          </a:p>
        </p:txBody>
      </p:sp>
      <p:sp>
        <p:nvSpPr>
          <p:cNvPr id="4" name="Slide Number Placeholder 3"/>
          <p:cNvSpPr>
            <a:spLocks noGrp="1"/>
          </p:cNvSpPr>
          <p:nvPr>
            <p:ph type="sldNum" sz="quarter" idx="10"/>
          </p:nvPr>
        </p:nvSpPr>
        <p:spPr/>
        <p:txBody>
          <a:bodyPr/>
          <a:lstStyle/>
          <a:p>
            <a:pPr>
              <a:defRPr/>
            </a:pPr>
            <a:fld id="{200B4E2A-363F-4A78-A150-B3029BDA1347}" type="slidenum">
              <a:rPr lang="en-US" smtClean="0"/>
              <a:pPr>
                <a:defRPr/>
              </a:pPr>
              <a:t>9</a:t>
            </a:fld>
            <a:endParaRPr lang="en-US"/>
          </a:p>
        </p:txBody>
      </p:sp>
    </p:spTree>
    <p:extLst>
      <p:ext uri="{BB962C8B-B14F-4D97-AF65-F5344CB8AC3E}">
        <p14:creationId xmlns:p14="http://schemas.microsoft.com/office/powerpoint/2010/main" xmlns="" val="30886532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Main 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6150" y="228600"/>
            <a:ext cx="15430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Tree>
    <p:extLst>
      <p:ext uri="{BB962C8B-B14F-4D97-AF65-F5344CB8AC3E}">
        <p14:creationId xmlns:p14="http://schemas.microsoft.com/office/powerpoint/2010/main" xmlns="" val="3915624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7" name="Freeform 18"/>
            <p:cNvSpPr>
              <a:spLocks/>
            </p:cNvSpPr>
            <p:nvPr/>
          </p:nvSpPr>
          <p:spPr bwMode="auto">
            <a:xfrm>
              <a:off x="35443" y="5135526"/>
              <a:ext cx="9108557" cy="838200"/>
            </a:xfrm>
            <a:custGeom>
              <a:avLst/>
              <a:gdLst>
                <a:gd name="T0" fmla="*/ 0 w 5760"/>
                <a:gd name="T1" fmla="*/ 0 h 528"/>
                <a:gd name="T2" fmla="*/ 5760 w 5760"/>
                <a:gd name="T3" fmla="*/ 0 h 528"/>
                <a:gd name="T4" fmla="*/ 5760 w 5760"/>
                <a:gd name="T5" fmla="*/ 528 h 528"/>
                <a:gd name="T6" fmla="*/ 48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6150" y="228600"/>
            <a:ext cx="15430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dirty="0"/>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2" name="Date Placeholder 9"/>
          <p:cNvSpPr>
            <a:spLocks noGrp="1"/>
          </p:cNvSpPr>
          <p:nvPr>
            <p:ph type="dt" sz="half" idx="10"/>
          </p:nvPr>
        </p:nvSpPr>
        <p:spPr/>
        <p:txBody>
          <a:bodyPr/>
          <a:lstStyle>
            <a:lvl1pPr algn="ctr" eaLnBrk="1" latinLnBrk="0" hangingPunct="1">
              <a:defRPr kumimoji="0" sz="1000" smtClean="0">
                <a:solidFill>
                  <a:schemeClr val="bg1"/>
                </a:solidFill>
              </a:defRPr>
            </a:lvl1pPr>
            <a:extLst/>
          </a:lstStyle>
          <a:p>
            <a:pPr>
              <a:defRPr/>
            </a:pPr>
            <a:fld id="{9696FFDD-83EE-4F1B-BD46-482AC32F33D0}" type="datetime1">
              <a:rPr lang="en-US"/>
              <a:pPr>
                <a:defRPr/>
              </a:pPr>
              <a:t>11/7/2015</a:t>
            </a:fld>
            <a:endParaRPr lang="en-US"/>
          </a:p>
        </p:txBody>
      </p:sp>
      <p:sp>
        <p:nvSpPr>
          <p:cNvPr id="13" name="Footer Placeholder 21"/>
          <p:cNvSpPr>
            <a:spLocks noGrp="1"/>
          </p:cNvSpPr>
          <p:nvPr>
            <p:ph type="ftr" sz="quarter" idx="11"/>
          </p:nvPr>
        </p:nvSpPr>
        <p:spPr/>
        <p:txBody>
          <a:bodyPr/>
          <a:lstStyle>
            <a:lvl1pPr algn="ctr" eaLnBrk="1" latinLnBrk="0" hangingPunct="1">
              <a:defRPr kumimoji="0" sz="1000" smtClean="0">
                <a:solidFill>
                  <a:schemeClr val="bg1"/>
                </a:solidFill>
              </a:defRPr>
            </a:lvl1pPr>
            <a:extLst/>
          </a:lstStyle>
          <a:p>
            <a:pPr>
              <a:defRPr/>
            </a:pPr>
            <a:r>
              <a:rPr lang="en-US"/>
              <a:t>Paper Number #SSxx</a:t>
            </a:r>
          </a:p>
        </p:txBody>
      </p:sp>
      <p:sp>
        <p:nvSpPr>
          <p:cNvPr id="14" name="Slide Number Placeholder 17"/>
          <p:cNvSpPr>
            <a:spLocks noGrp="1"/>
          </p:cNvSpPr>
          <p:nvPr>
            <p:ph type="sldNum" sz="quarter" idx="12"/>
          </p:nvPr>
        </p:nvSpPr>
        <p:spPr/>
        <p:txBody>
          <a:bodyPr/>
          <a:lstStyle>
            <a:lvl1pPr algn="r" eaLnBrk="1" latinLnBrk="0" hangingPunct="1">
              <a:defRPr kumimoji="0" sz="1000" b="0" smtClean="0">
                <a:solidFill>
                  <a:schemeClr val="bg1"/>
                </a:solidFill>
              </a:defRPr>
            </a:lvl1pPr>
            <a:extLst/>
          </a:lstStyle>
          <a:p>
            <a:pPr>
              <a:defRPr/>
            </a:pPr>
            <a:fld id="{793FDA29-F0DA-48E9-8AE7-F1725C3FA809}" type="slidenum">
              <a:rPr lang="en-US"/>
              <a:pPr>
                <a:defRPr/>
              </a:pPr>
              <a:t>‹#›</a:t>
            </a:fld>
            <a:endParaRPr lang="en-US" sz="1100"/>
          </a:p>
        </p:txBody>
      </p:sp>
    </p:spTree>
    <p:extLst>
      <p:ext uri="{BB962C8B-B14F-4D97-AF65-F5344CB8AC3E}">
        <p14:creationId xmlns:p14="http://schemas.microsoft.com/office/powerpoint/2010/main" xmlns="" val="4212077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150" y="228600"/>
            <a:ext cx="15430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a:xfrm>
            <a:off x="457200" y="274638"/>
            <a:ext cx="6934201" cy="1143000"/>
          </a:xfrm>
        </p:spPr>
        <p:txBody>
          <a:bodyPr rtlCol="0"/>
          <a:lstStyle>
            <a:extLst/>
          </a:lstStyle>
          <a:p>
            <a:r>
              <a:rPr lang="en-US" smtClean="0"/>
              <a:t>Click to edit Master title style</a:t>
            </a:r>
            <a:endParaRPr lang="en-US"/>
          </a:p>
        </p:txBody>
      </p:sp>
      <p:sp>
        <p:nvSpPr>
          <p:cNvPr id="5" name="Date Placeholder 9"/>
          <p:cNvSpPr>
            <a:spLocks noGrp="1"/>
          </p:cNvSpPr>
          <p:nvPr>
            <p:ph type="dt" sz="half" idx="10"/>
          </p:nvPr>
        </p:nvSpPr>
        <p:spPr/>
        <p:txBody>
          <a:bodyPr/>
          <a:lstStyle>
            <a:lvl1pPr algn="ctr" eaLnBrk="1" latinLnBrk="0" hangingPunct="1">
              <a:defRPr kumimoji="0" sz="1000" smtClean="0">
                <a:solidFill>
                  <a:schemeClr val="tx2"/>
                </a:solidFill>
              </a:defRPr>
            </a:lvl1pPr>
            <a:extLst/>
          </a:lstStyle>
          <a:p>
            <a:pPr>
              <a:defRPr/>
            </a:pPr>
            <a:fld id="{553DCD46-94CF-4FAD-80A7-E7944733C2A9}" type="datetime1">
              <a:rPr lang="en-US"/>
              <a:pPr>
                <a:defRPr/>
              </a:pPr>
              <a:t>11/7/2015</a:t>
            </a:fld>
            <a:endParaRPr lang="en-US"/>
          </a:p>
        </p:txBody>
      </p:sp>
      <p:sp>
        <p:nvSpPr>
          <p:cNvPr id="6" name="Footer Placeholder 21"/>
          <p:cNvSpPr>
            <a:spLocks noGrp="1"/>
          </p:cNvSpPr>
          <p:nvPr>
            <p:ph type="ftr" sz="quarter" idx="11"/>
          </p:nvPr>
        </p:nvSpPr>
        <p:spPr/>
        <p:txBody>
          <a:bodyPr/>
          <a:lstStyle>
            <a:lvl1pPr algn="ctr" eaLnBrk="1" latinLnBrk="0" hangingPunct="1">
              <a:defRPr kumimoji="0" sz="1000" dirty="0" smtClean="0">
                <a:solidFill>
                  <a:schemeClr val="tx2"/>
                </a:solidFill>
              </a:defRPr>
            </a:lvl1pPr>
            <a:extLst/>
          </a:lstStyle>
          <a:p>
            <a:pPr>
              <a:defRPr/>
            </a:pPr>
            <a:r>
              <a:rPr lang="en-US"/>
              <a:t>Paper Number #</a:t>
            </a:r>
            <a:r>
              <a:rPr lang="en-US" err="1"/>
              <a:t>SSxx</a:t>
            </a:r>
            <a:endParaRPr lang="en-US"/>
          </a:p>
        </p:txBody>
      </p:sp>
      <p:sp>
        <p:nvSpPr>
          <p:cNvPr id="8" name="Slide Number Placeholder 17"/>
          <p:cNvSpPr>
            <a:spLocks noGrp="1"/>
          </p:cNvSpPr>
          <p:nvPr>
            <p:ph type="sldNum" sz="quarter" idx="12"/>
          </p:nvPr>
        </p:nvSpPr>
        <p:spPr/>
        <p:txBody>
          <a:bodyPr/>
          <a:lstStyle>
            <a:lvl1pPr algn="r" eaLnBrk="1" latinLnBrk="0" hangingPunct="1">
              <a:defRPr kumimoji="0" sz="1000" b="0" smtClean="0">
                <a:solidFill>
                  <a:schemeClr val="tx2"/>
                </a:solidFill>
              </a:defRPr>
            </a:lvl1pPr>
            <a:extLst/>
          </a:lstStyle>
          <a:p>
            <a:pPr>
              <a:defRPr/>
            </a:pPr>
            <a:fld id="{87B9704C-0177-48B1-A349-989554C3B204}" type="slidenum">
              <a:rPr lang="en-US"/>
              <a:pPr>
                <a:defRPr/>
              </a:pPr>
              <a:t>‹#›</a:t>
            </a:fld>
            <a:endParaRPr lang="en-US" sz="1100"/>
          </a:p>
        </p:txBody>
      </p:sp>
    </p:spTree>
    <p:extLst>
      <p:ext uri="{BB962C8B-B14F-4D97-AF65-F5344CB8AC3E}">
        <p14:creationId xmlns:p14="http://schemas.microsoft.com/office/powerpoint/2010/main" xmlns="" val="15584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7" name="Picture 10"/>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96150" y="228600"/>
            <a:ext cx="15430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6839480" cy="1143000"/>
          </a:xfrm>
        </p:spPr>
        <p:txBody>
          <a:bodyPr/>
          <a:lstStyle>
            <a:lvl1pPr>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lgn="ctr" eaLnBrk="1" latinLnBrk="0" hangingPunct="1">
              <a:defRPr kumimoji="0" sz="1000" smtClean="0">
                <a:solidFill>
                  <a:schemeClr val="tx2"/>
                </a:solidFill>
              </a:defRPr>
            </a:lvl1pPr>
            <a:extLst/>
          </a:lstStyle>
          <a:p>
            <a:pPr>
              <a:defRPr/>
            </a:pPr>
            <a:fld id="{C430FFF6-D97F-44FF-B72D-264F258469CF}" type="datetime1">
              <a:rPr lang="en-US"/>
              <a:pPr>
                <a:defRPr/>
              </a:pPr>
              <a:t>11/7/2015</a:t>
            </a:fld>
            <a:endParaRPr lang="en-US"/>
          </a:p>
        </p:txBody>
      </p:sp>
      <p:sp>
        <p:nvSpPr>
          <p:cNvPr id="9" name="Footer Placeholder 21"/>
          <p:cNvSpPr>
            <a:spLocks noGrp="1"/>
          </p:cNvSpPr>
          <p:nvPr>
            <p:ph type="ftr" sz="quarter" idx="11"/>
          </p:nvPr>
        </p:nvSpPr>
        <p:spPr/>
        <p:txBody>
          <a:bodyPr/>
          <a:lstStyle>
            <a:lvl1pPr algn="ctr" eaLnBrk="1" latinLnBrk="0" hangingPunct="1">
              <a:defRPr kumimoji="0" sz="1000" dirty="0" smtClean="0">
                <a:solidFill>
                  <a:schemeClr val="tx2"/>
                </a:solidFill>
              </a:defRPr>
            </a:lvl1pPr>
            <a:extLst/>
          </a:lstStyle>
          <a:p>
            <a:pPr>
              <a:defRPr/>
            </a:pPr>
            <a:r>
              <a:rPr lang="en-US"/>
              <a:t>Paper Number #</a:t>
            </a:r>
            <a:r>
              <a:rPr lang="en-US" err="1"/>
              <a:t>SSxx</a:t>
            </a:r>
            <a:endParaRPr lang="en-US"/>
          </a:p>
        </p:txBody>
      </p:sp>
      <p:sp>
        <p:nvSpPr>
          <p:cNvPr id="10" name="Slide Number Placeholder 17"/>
          <p:cNvSpPr>
            <a:spLocks noGrp="1"/>
          </p:cNvSpPr>
          <p:nvPr>
            <p:ph type="sldNum" sz="quarter" idx="12"/>
          </p:nvPr>
        </p:nvSpPr>
        <p:spPr/>
        <p:txBody>
          <a:bodyPr/>
          <a:lstStyle>
            <a:lvl1pPr algn="r" eaLnBrk="1" latinLnBrk="0" hangingPunct="1">
              <a:defRPr kumimoji="0" sz="1000" b="0" smtClean="0">
                <a:solidFill>
                  <a:schemeClr val="tx2"/>
                </a:solidFill>
              </a:defRPr>
            </a:lvl1pPr>
            <a:extLst/>
          </a:lstStyle>
          <a:p>
            <a:pPr>
              <a:defRPr/>
            </a:pPr>
            <a:fld id="{C8069329-823D-4731-A2CA-9FA62FBAC962}" type="slidenum">
              <a:rPr lang="en-US"/>
              <a:pPr>
                <a:defRPr/>
              </a:pPr>
              <a:t>‹#›</a:t>
            </a:fld>
            <a:endParaRPr lang="en-US" sz="1100"/>
          </a:p>
        </p:txBody>
      </p:sp>
    </p:spTree>
    <p:extLst>
      <p:ext uri="{BB962C8B-B14F-4D97-AF65-F5344CB8AC3E}">
        <p14:creationId xmlns:p14="http://schemas.microsoft.com/office/powerpoint/2010/main" xmlns="" val="284738696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No Content">
    <p:spTree>
      <p:nvGrpSpPr>
        <p:cNvPr id="1" name=""/>
        <p:cNvGrpSpPr/>
        <p:nvPr/>
      </p:nvGrpSpPr>
      <p:grpSpPr>
        <a:xfrm>
          <a:off x="0" y="0"/>
          <a:ext cx="0" cy="0"/>
          <a:chOff x="0" y="0"/>
          <a:chExt cx="0" cy="0"/>
        </a:xfrm>
      </p:grpSpPr>
      <p:pic>
        <p:nvPicPr>
          <p:cNvPr id="3"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150" y="228600"/>
            <a:ext cx="15430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742946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pic>
        <p:nvPicPr>
          <p:cNvPr id="2" name="Picture 10"/>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96150" y="228600"/>
            <a:ext cx="154305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Date Placeholder 9"/>
          <p:cNvSpPr>
            <a:spLocks noGrp="1"/>
          </p:cNvSpPr>
          <p:nvPr>
            <p:ph type="dt" sz="half" idx="10"/>
          </p:nvPr>
        </p:nvSpPr>
        <p:spPr/>
        <p:txBody>
          <a:bodyPr/>
          <a:lstStyle>
            <a:lvl1pPr algn="ctr" eaLnBrk="1" latinLnBrk="0" hangingPunct="1">
              <a:defRPr kumimoji="0" sz="1000" smtClean="0">
                <a:solidFill>
                  <a:schemeClr val="tx2"/>
                </a:solidFill>
              </a:defRPr>
            </a:lvl1pPr>
            <a:extLst/>
          </a:lstStyle>
          <a:p>
            <a:pPr>
              <a:defRPr/>
            </a:pPr>
            <a:fld id="{B20073D4-CBD3-479F-BDE2-384B7C5A32BF}" type="datetime1">
              <a:rPr lang="en-US"/>
              <a:pPr>
                <a:defRPr/>
              </a:pPr>
              <a:t>11/7/2015</a:t>
            </a:fld>
            <a:endParaRPr lang="en-US"/>
          </a:p>
        </p:txBody>
      </p:sp>
      <p:sp>
        <p:nvSpPr>
          <p:cNvPr id="4" name="Footer Placeholder 21"/>
          <p:cNvSpPr>
            <a:spLocks noGrp="1"/>
          </p:cNvSpPr>
          <p:nvPr>
            <p:ph type="ftr" sz="quarter" idx="11"/>
          </p:nvPr>
        </p:nvSpPr>
        <p:spPr/>
        <p:txBody>
          <a:bodyPr/>
          <a:lstStyle>
            <a:lvl1pPr algn="ctr" eaLnBrk="1" latinLnBrk="0" hangingPunct="1">
              <a:defRPr kumimoji="0" sz="1000" dirty="0" smtClean="0">
                <a:solidFill>
                  <a:schemeClr val="tx2"/>
                </a:solidFill>
              </a:defRPr>
            </a:lvl1pPr>
            <a:extLst/>
          </a:lstStyle>
          <a:p>
            <a:pPr>
              <a:defRPr/>
            </a:pPr>
            <a:r>
              <a:rPr lang="en-US"/>
              <a:t>Paper Number #</a:t>
            </a:r>
            <a:r>
              <a:rPr lang="en-US" err="1"/>
              <a:t>SSxx</a:t>
            </a:r>
            <a:endParaRPr lang="en-US"/>
          </a:p>
        </p:txBody>
      </p:sp>
      <p:sp>
        <p:nvSpPr>
          <p:cNvPr id="5" name="Slide Number Placeholder 17"/>
          <p:cNvSpPr>
            <a:spLocks noGrp="1"/>
          </p:cNvSpPr>
          <p:nvPr>
            <p:ph type="sldNum" sz="quarter" idx="12"/>
          </p:nvPr>
        </p:nvSpPr>
        <p:spPr/>
        <p:txBody>
          <a:bodyPr/>
          <a:lstStyle>
            <a:lvl1pPr algn="r" eaLnBrk="1" latinLnBrk="0" hangingPunct="1">
              <a:defRPr kumimoji="0" sz="1000" b="0" smtClean="0">
                <a:solidFill>
                  <a:schemeClr val="tx2"/>
                </a:solidFill>
              </a:defRPr>
            </a:lvl1pPr>
            <a:extLst/>
          </a:lstStyle>
          <a:p>
            <a:pPr>
              <a:defRPr/>
            </a:pPr>
            <a:fld id="{63C88E1B-16B0-4D2E-85FE-2437D0ECA021}" type="slidenum">
              <a:rPr lang="en-US"/>
              <a:pPr>
                <a:defRPr/>
              </a:pPr>
              <a:t>‹#›</a:t>
            </a:fld>
            <a:endParaRPr lang="en-US" sz="1100"/>
          </a:p>
        </p:txBody>
      </p:sp>
    </p:spTree>
    <p:extLst>
      <p:ext uri="{BB962C8B-B14F-4D97-AF65-F5344CB8AC3E}">
        <p14:creationId xmlns:p14="http://schemas.microsoft.com/office/powerpoint/2010/main" xmlns="" val="2804834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out Logo">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F2B483F-275D-40C6-B51F-09AD8049D192}" type="datetime1">
              <a:rPr lang="en-US"/>
              <a:pPr>
                <a:defRPr/>
              </a:pPr>
              <a:t>11/7/2015</a:t>
            </a:fld>
            <a:endParaRPr lang="en-US"/>
          </a:p>
        </p:txBody>
      </p:sp>
      <p:sp>
        <p:nvSpPr>
          <p:cNvPr id="3" name="Footer Placeholder 21"/>
          <p:cNvSpPr>
            <a:spLocks noGrp="1"/>
          </p:cNvSpPr>
          <p:nvPr>
            <p:ph type="ftr" sz="quarter" idx="11"/>
          </p:nvPr>
        </p:nvSpPr>
        <p:spPr/>
        <p:txBody>
          <a:bodyPr/>
          <a:lstStyle>
            <a:lvl1pPr>
              <a:defRPr/>
            </a:lvl1pPr>
          </a:lstStyle>
          <a:p>
            <a:pPr>
              <a:defRPr/>
            </a:pPr>
            <a:r>
              <a:rPr lang="en-US"/>
              <a:t>Paper Number #</a:t>
            </a:r>
            <a:r>
              <a:rPr lang="en-US" err="1"/>
              <a:t>SSxx</a:t>
            </a:r>
            <a:endParaRPr lang="en-US"/>
          </a:p>
        </p:txBody>
      </p:sp>
      <p:sp>
        <p:nvSpPr>
          <p:cNvPr id="4" name="Slide Number Placeholder 17"/>
          <p:cNvSpPr>
            <a:spLocks noGrp="1"/>
          </p:cNvSpPr>
          <p:nvPr>
            <p:ph type="sldNum" sz="quarter" idx="12"/>
          </p:nvPr>
        </p:nvSpPr>
        <p:spPr/>
        <p:txBody>
          <a:bodyPr/>
          <a:lstStyle>
            <a:lvl1pPr>
              <a:defRPr/>
            </a:lvl1pPr>
          </a:lstStyle>
          <a:p>
            <a:pPr>
              <a:defRPr/>
            </a:pPr>
            <a:fld id="{57BA9B3C-0D3A-4B98-8D03-419A57D284B2}" type="slidenum">
              <a:rPr lang="en-US"/>
              <a:pPr>
                <a:defRPr/>
              </a:pPr>
              <a:t>‹#›</a:t>
            </a:fld>
            <a:endParaRPr lang="en-US" sz="1100"/>
          </a:p>
        </p:txBody>
      </p:sp>
    </p:spTree>
    <p:extLst>
      <p:ext uri="{BB962C8B-B14F-4D97-AF65-F5344CB8AC3E}">
        <p14:creationId xmlns:p14="http://schemas.microsoft.com/office/powerpoint/2010/main" xmlns="" val="3559618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5760 w 5591"/>
              <a:gd name="T3" fmla="*/ 0 h 588"/>
              <a:gd name="T4" fmla="*/ 5760 w 5591"/>
              <a:gd name="T5" fmla="*/ 528 h 588"/>
              <a:gd name="T6" fmla="*/ 4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xmlns=""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9"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7086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ctr"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75908003-045F-4C52-801B-EFA19F715C6E}" type="datetime1">
              <a:rPr lang="en-US"/>
              <a:pPr>
                <a:defRPr/>
              </a:pPr>
              <a:t>11/7/2015</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ctr" eaLnBrk="1" fontAlgn="auto" latinLnBrk="0" hangingPunct="1">
              <a:spcBef>
                <a:spcPts val="0"/>
              </a:spcBef>
              <a:spcAft>
                <a:spcPts val="0"/>
              </a:spcAft>
              <a:defRPr kumimoji="0" sz="1000" dirty="0" smtClean="0">
                <a:solidFill>
                  <a:schemeClr val="tx2"/>
                </a:solidFill>
                <a:latin typeface="+mn-lt"/>
                <a:cs typeface="+mn-cs"/>
              </a:defRPr>
            </a:lvl1pPr>
            <a:extLst/>
          </a:lstStyle>
          <a:p>
            <a:pPr>
              <a:defRPr/>
            </a:pPr>
            <a:r>
              <a:rPr lang="en-US"/>
              <a:t>Paper Number #</a:t>
            </a:r>
            <a:r>
              <a:rPr lang="en-US" err="1"/>
              <a:t>SSxx</a:t>
            </a: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smtClean="0">
                <a:solidFill>
                  <a:schemeClr val="tx2"/>
                </a:solidFill>
                <a:latin typeface="+mn-lt"/>
                <a:cs typeface="+mn-cs"/>
              </a:defRPr>
            </a:lvl1pPr>
            <a:extLst/>
          </a:lstStyle>
          <a:p>
            <a:pPr>
              <a:defRPr/>
            </a:pPr>
            <a:fld id="{62978B06-4F69-41D2-8B28-6F12A22B5998}" type="slidenum">
              <a:rPr lang="en-US"/>
              <a:pPr>
                <a:defRPr/>
              </a:pPr>
              <a:t>‹#›</a:t>
            </a:fld>
            <a:endParaRPr lang="en-US" sz="1100"/>
          </a:p>
        </p:txBody>
      </p:sp>
    </p:spTree>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34" r:id="rId7"/>
  </p:sldLayoutIdLst>
  <p:hf hdr="0" ft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fontAlgn="auto">
              <a:spcAft>
                <a:spcPts val="0"/>
              </a:spcAft>
              <a:defRPr/>
            </a:pPr>
            <a:r>
              <a:rPr lang="en-US" smtClean="0"/>
              <a:t>Creating Sophisticated Graphics using Graph Template Language (GTL)</a:t>
            </a:r>
            <a:endParaRPr lang="en-US"/>
          </a:p>
        </p:txBody>
      </p:sp>
      <p:sp>
        <p:nvSpPr>
          <p:cNvPr id="8195" name="Subtitle 2"/>
          <p:cNvSpPr>
            <a:spLocks noGrp="1"/>
          </p:cNvSpPr>
          <p:nvPr>
            <p:ph type="subTitle" idx="1"/>
          </p:nvPr>
        </p:nvSpPr>
        <p:spPr>
          <a:xfrm>
            <a:off x="685800" y="3611563"/>
            <a:ext cx="7772400" cy="1200150"/>
          </a:xfrm>
        </p:spPr>
        <p:txBody>
          <a:bodyPr/>
          <a:lstStyle/>
          <a:p>
            <a:pPr marR="0"/>
            <a:r>
              <a:rPr lang="en-US" altLang="en-US" smtClean="0"/>
              <a:t>Kaitlyn McConville, Rho</a:t>
            </a:r>
            <a:r>
              <a:rPr lang="en-US" baseline="30000"/>
              <a:t>®</a:t>
            </a:r>
            <a:r>
              <a:rPr lang="en-US" altLang="en-US" smtClean="0"/>
              <a:t>, Inc.</a:t>
            </a:r>
          </a:p>
          <a:p>
            <a:pPr marR="0"/>
            <a:r>
              <a:rPr lang="en-US" altLang="en-US" smtClean="0"/>
              <a:t>Kristen Much, Rho</a:t>
            </a:r>
            <a:r>
              <a:rPr lang="en-US" baseline="30000"/>
              <a:t>®</a:t>
            </a:r>
            <a:r>
              <a:rPr lang="en-US" altLang="en-US" smtClean="0"/>
              <a:t>, Inc.</a:t>
            </a:r>
          </a:p>
        </p:txBody>
      </p:sp>
      <p:sp>
        <p:nvSpPr>
          <p:cNvPr id="4" name="Subtitle 2"/>
          <p:cNvSpPr txBox="1">
            <a:spLocks/>
          </p:cNvSpPr>
          <p:nvPr/>
        </p:nvSpPr>
        <p:spPr>
          <a:xfrm>
            <a:off x="228600" y="5715000"/>
            <a:ext cx="3200400" cy="979488"/>
          </a:xfrm>
          <a:prstGeom prst="rect">
            <a:avLst/>
          </a:prstGeom>
        </p:spPr>
        <p:txBody>
          <a:bodyPr lIns="45720" rIns="45720">
            <a:normAutofit/>
          </a:bodyPr>
          <a:lstStyle>
            <a:lvl1pPr>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a:spcBef>
                <a:spcPts val="325"/>
              </a:spcBef>
              <a:buClr>
                <a:schemeClr val="accent1"/>
              </a:buClr>
              <a:buFont typeface="Verdana" pitchFamily="34" charset="0"/>
              <a:buChar char="◦"/>
              <a:defRPr sz="2300">
                <a:solidFill>
                  <a:schemeClr val="tx1"/>
                </a:solidFill>
                <a:latin typeface="Lucida Sans Unicode" pitchFamily="34" charset="0"/>
              </a:defRPr>
            </a:lvl2pPr>
            <a:lvl3pPr>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a:spcBef>
                <a:spcPts val="350"/>
              </a:spcBef>
              <a:buClr>
                <a:schemeClr val="accent2"/>
              </a:buClr>
              <a:buFont typeface="Wingdings 2" pitchFamily="18" charset="2"/>
              <a:buChar char=""/>
              <a:defRPr sz="1900">
                <a:solidFill>
                  <a:schemeClr val="tx1"/>
                </a:solidFill>
                <a:latin typeface="Lucida Sans Unicode" pitchFamily="34" charset="0"/>
              </a:defRPr>
            </a:lvl4pPr>
            <a:lvl5pPr>
              <a:spcBef>
                <a:spcPts val="350"/>
              </a:spcBef>
              <a:buClr>
                <a:schemeClr val="accent2"/>
              </a:buClr>
              <a:buFont typeface="Wingdings 2" pitchFamily="18" charset="2"/>
              <a:buChar char=""/>
              <a:defRPr>
                <a:solidFill>
                  <a:schemeClr val="tx1"/>
                </a:solidFill>
                <a:latin typeface="Lucida Sans Unicode" pitchFamily="34" charset="0"/>
              </a:defRPr>
            </a:lvl5pPr>
            <a:lvl6pPr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buFont typeface="Wingdings 3" pitchFamily="18" charset="2"/>
              <a:buNone/>
            </a:pPr>
            <a:r>
              <a:rPr lang="en-US" altLang="en-US" sz="2400">
                <a:solidFill>
                  <a:schemeClr val="bg1"/>
                </a:solidFill>
              </a:rPr>
              <a:t>PharmaSUG 2015</a:t>
            </a:r>
            <a:br>
              <a:rPr lang="en-US" altLang="en-US" sz="2400">
                <a:solidFill>
                  <a:schemeClr val="bg1"/>
                </a:solidFill>
              </a:rPr>
            </a:br>
            <a:r>
              <a:rPr lang="en-US" altLang="en-US" sz="2400">
                <a:solidFill>
                  <a:schemeClr val="bg1"/>
                </a:solidFill>
              </a:rPr>
              <a:t>Paper </a:t>
            </a:r>
            <a:r>
              <a:rPr lang="en-US" altLang="en-US" sz="2400" smtClean="0">
                <a:solidFill>
                  <a:schemeClr val="bg1"/>
                </a:solidFill>
              </a:rPr>
              <a:t>#DV02</a:t>
            </a:r>
            <a:endParaRPr lang="en-US" altLang="en-US" sz="2400">
              <a:solidFill>
                <a:schemeClr val="bg1"/>
              </a:solidFill>
            </a:endParaRPr>
          </a:p>
        </p:txBody>
      </p:sp>
      <p:sp>
        <p:nvSpPr>
          <p:cNvPr id="3" name="Rectangle 2"/>
          <p:cNvSpPr/>
          <p:nvPr/>
        </p:nvSpPr>
        <p:spPr>
          <a:xfrm>
            <a:off x="6934200" y="228600"/>
            <a:ext cx="1981200" cy="129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10400" y="485775"/>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734300" cy="5478423"/>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scatterbox;</a:t>
            </a:r>
          </a:p>
          <a:p>
            <a:r>
              <a:rPr lang="en-US" sz="1000">
                <a:solidFill>
                  <a:schemeClr val="bg1">
                    <a:lumMod val="50000"/>
                  </a:schemeClr>
                </a:solidFill>
              </a:rPr>
              <a:t>    begingraph;</a:t>
            </a:r>
          </a:p>
          <a:p>
            <a:r>
              <a:rPr lang="en-US" sz="1000">
                <a:solidFill>
                  <a:schemeClr val="bg1">
                    <a:lumMod val="50000"/>
                  </a:schemeClr>
                </a:solidFill>
              </a:rPr>
              <a:t>      entrytitle "Area Under the Curve (pmol/mL) over Time by Treatment Group";</a:t>
            </a:r>
          </a:p>
          <a:p>
            <a:r>
              <a:rPr lang="en-US" sz="1000"/>
              <a:t> </a:t>
            </a:r>
          </a:p>
          <a:p>
            <a:r>
              <a:rPr lang="en-US" sz="1000" b="1"/>
              <a:t>      layout overlay / xaxisopts=(&lt;OPTIONS1</a:t>
            </a:r>
            <a:r>
              <a:rPr lang="en-US" sz="1000" b="1" smtClean="0"/>
              <a:t>&gt;)  yaxisopts</a:t>
            </a:r>
            <a:r>
              <a:rPr lang="en-US" sz="1000" b="1"/>
              <a:t>=(&lt;OPTIONS2</a:t>
            </a:r>
            <a:r>
              <a:rPr lang="en-US" sz="1000" b="1" smtClean="0"/>
              <a:t>&gt;);</a:t>
            </a:r>
          </a:p>
          <a:p>
            <a:endParaRPr lang="en-US" sz="1000"/>
          </a:p>
          <a:p>
            <a:r>
              <a:rPr lang="en-US" sz="1000" b="1"/>
              <a:t>        drawtext textattrs=(size=8pt) "Treatment Difference: &amp;treat_auc." /&lt;OPTIONS3&gt;;</a:t>
            </a:r>
            <a:endParaRPr lang="en-US" sz="1000"/>
          </a:p>
          <a:p>
            <a:r>
              <a:rPr lang="en-US" sz="1000" b="1"/>
              <a:t>        drawtext textattrs=(size=8pt) "Time Trend: &amp;time_auc." / &lt;OPTIONS4&gt;;</a:t>
            </a:r>
            <a:endParaRPr lang="en-US" sz="1000"/>
          </a:p>
          <a:p>
            <a:r>
              <a:rPr lang="en-US" sz="1000" b="1"/>
              <a:t>        drawtext textattrs=(size=8pt) "Treatment by Time: &amp;trtbtime_auc." /&lt;OPTIONS5&gt;;                                                            </a:t>
            </a:r>
            <a:endParaRPr lang="en-US" sz="1000"/>
          </a:p>
          <a:p>
            <a:r>
              <a:rPr lang="en-US" sz="1000" b="1"/>
              <a:t>        drawtext textattrs=(size=8pt) "N = &amp;n0_auc." / &lt;OPTIONS6&gt;;</a:t>
            </a:r>
            <a:endParaRPr lang="en-US" sz="1000"/>
          </a:p>
          <a:p>
            <a:r>
              <a:rPr lang="en-US" sz="1000" b="1"/>
              <a:t>        drawtext textattrs=(size=8pt) "p-value = &amp;p0_auc." / &lt;OPTIONS7&gt;;</a:t>
            </a:r>
            <a:endParaRPr lang="en-US" sz="1000"/>
          </a:p>
          <a:p>
            <a:r>
              <a:rPr lang="en-US" sz="1000" b="1"/>
              <a:t>        drawtext textattrs=(size=8pt) "N = &amp;n6_auc." / &lt;OPTIONS8&gt;;</a:t>
            </a:r>
            <a:endParaRPr lang="en-US" sz="1000"/>
          </a:p>
          <a:p>
            <a:r>
              <a:rPr lang="en-US" sz="1000" b="1"/>
              <a:t>        drawtext textattrs=(size=8pt) "p-value = &amp;p6_auc." / &lt;OPTIONS9&gt;;;</a:t>
            </a:r>
            <a:endParaRPr lang="en-US" sz="1000"/>
          </a:p>
          <a:p>
            <a:r>
              <a:rPr lang="en-US" sz="1000" b="1"/>
              <a:t>        drawtext textattrs=(size=8pt) "N = &amp;n12_auc." / &lt;OPTIONS10&gt;;</a:t>
            </a:r>
            <a:endParaRPr lang="en-US" sz="1000"/>
          </a:p>
          <a:p>
            <a:r>
              <a:rPr lang="en-US" sz="1000" b="1"/>
              <a:t>        drawtext textattrs=(size=8pt) "p-value = &amp;p12_auc." / &lt;OPTIONS11&gt;;</a:t>
            </a:r>
            <a:endParaRPr lang="en-US" sz="1000"/>
          </a:p>
          <a:p>
            <a:r>
              <a:rPr lang="en-US" sz="1000" b="1"/>
              <a:t>        drawtext textattrs=(size=8pt) "N = &amp;n18_auc." / &lt;OPTIONS12&gt;;</a:t>
            </a:r>
            <a:endParaRPr lang="en-US" sz="1000"/>
          </a:p>
          <a:p>
            <a:r>
              <a:rPr lang="en-US" sz="1000" b="1"/>
              <a:t>        drawtext textattrs=(size=8pt) "p-value = &amp;p18_auc." / &lt;OPTIONS13&gt;;</a:t>
            </a:r>
            <a:endParaRPr lang="en-US" sz="1000"/>
          </a:p>
          <a:p>
            <a:r>
              <a:rPr lang="en-US" sz="1000" b="1"/>
              <a:t>        drawtext textattrs=(size=8pt) "N = &amp;n24_auc." / &lt;OPTIONS14&gt;;</a:t>
            </a:r>
            <a:endParaRPr lang="en-US" sz="1000"/>
          </a:p>
          <a:p>
            <a:r>
              <a:rPr lang="en-US" sz="1000" b="1"/>
              <a:t>        drawtext textattrs=(size=8pt) "p-value = &amp;p24_auc." / &lt;OPTIONS15&gt;;</a:t>
            </a:r>
            <a:endParaRPr lang="en-US" sz="1000"/>
          </a:p>
          <a:p>
            <a:r>
              <a:rPr lang="en-US" sz="1000" b="1"/>
              <a:t> </a:t>
            </a:r>
            <a:endParaRPr lang="en-US" sz="1000"/>
          </a:p>
          <a:p>
            <a:r>
              <a:rPr lang="en-US" sz="1000" b="1"/>
              <a:t>        scatterplot x=eval(0.4*rannor(57)+visitn2) y=auc / group=trt name="trt1" </a:t>
            </a:r>
            <a:r>
              <a:rPr lang="en-US" sz="1000" b="1" smtClean="0"/>
              <a:t> &lt;OPTIONS16&gt;; </a:t>
            </a:r>
            <a:endParaRPr lang="en-US" sz="1000" b="1"/>
          </a:p>
          <a:p>
            <a:r>
              <a:rPr lang="en-US" sz="1000" b="1"/>
              <a:t> </a:t>
            </a:r>
            <a:r>
              <a:rPr lang="en-US" sz="1000" b="1" smtClean="0"/>
              <a:t>       boxplot </a:t>
            </a:r>
            <a:r>
              <a:rPr lang="en-US" sz="1000" b="1"/>
              <a:t>x=visitn2 y=auc / group=trt display=(caps mean median connect) </a:t>
            </a:r>
            <a:r>
              <a:rPr lang="en-US" sz="1000" b="1" smtClean="0"/>
              <a:t> connect=mean </a:t>
            </a:r>
            <a:r>
              <a:rPr lang="en-US" sz="1000" b="1"/>
              <a:t>name="trt2";</a:t>
            </a:r>
            <a:endParaRPr lang="en-US" sz="1000"/>
          </a:p>
          <a:p>
            <a:r>
              <a:rPr lang="en-US" sz="1000" b="1"/>
              <a:t> </a:t>
            </a:r>
            <a:endParaRPr lang="en-US" sz="1000"/>
          </a:p>
          <a:p>
            <a:r>
              <a:rPr lang="en-US" sz="1000" b="1"/>
              <a:t>        mergedlegend "trt1" "trt2" / title="Treatment";</a:t>
            </a:r>
            <a:endParaRPr lang="en-US" sz="1000"/>
          </a:p>
          <a:p>
            <a:r>
              <a:rPr lang="en-US" sz="1000" b="1"/>
              <a:t> </a:t>
            </a:r>
            <a:endParaRPr lang="en-US" sz="1000"/>
          </a:p>
          <a:p>
            <a:r>
              <a:rPr lang="en-US" sz="1000" b="1"/>
              <a:t>      endlayout;</a:t>
            </a:r>
            <a:endParaRPr lang="en-US" sz="1000"/>
          </a:p>
          <a:p>
            <a:r>
              <a:rPr lang="en-US" sz="1000"/>
              <a:t> </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 </a:t>
            </a:r>
          </a:p>
          <a:p>
            <a:r>
              <a:rPr lang="en-US" sz="1000">
                <a:solidFill>
                  <a:schemeClr val="bg1">
                    <a:lumMod val="50000"/>
                  </a:schemeClr>
                </a:solidFill>
              </a:rPr>
              <a:t>proc sgrender data=datasetname template=scatterbox;</a:t>
            </a:r>
          </a:p>
          <a:p>
            <a:r>
              <a:rPr lang="en-US" sz="1000">
                <a:solidFill>
                  <a:schemeClr val="bg1">
                    <a:lumMod val="50000"/>
                  </a:schemeClr>
                </a:solidFill>
              </a:rPr>
              <a:t>run;</a:t>
            </a:r>
          </a:p>
          <a:p>
            <a:endParaRPr lang="en-US" sz="1000"/>
          </a:p>
        </p:txBody>
      </p:sp>
      <p:sp>
        <p:nvSpPr>
          <p:cNvPr id="3" name="AutoShape 2"/>
          <p:cNvSpPr>
            <a:spLocks/>
          </p:cNvSpPr>
          <p:nvPr/>
        </p:nvSpPr>
        <p:spPr bwMode="auto">
          <a:xfrm>
            <a:off x="1273175" y="2057400"/>
            <a:ext cx="82550" cy="3276600"/>
          </a:xfrm>
          <a:prstGeom prst="leftBracket">
            <a:avLst>
              <a:gd name="adj" fmla="val 8933"/>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10</a:t>
            </a:fld>
            <a:endParaRPr lang="en-US" sz="1100"/>
          </a:p>
        </p:txBody>
      </p:sp>
      <p:pic>
        <p:nvPicPr>
          <p:cNvPr id="9"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7548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BA9B3C-0D3A-4B98-8D03-419A57D284B2}" type="slidenum">
              <a:rPr lang="en-US" smtClean="0"/>
              <a:pPr>
                <a:defRPr/>
              </a:pPr>
              <a:t>11</a:t>
            </a:fld>
            <a:endParaRPr lang="en-US" sz="110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0"/>
            <a:ext cx="9220200" cy="6874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2256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734300" cy="5478423"/>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scatterbox;</a:t>
            </a:r>
          </a:p>
          <a:p>
            <a:r>
              <a:rPr lang="en-US" sz="1000">
                <a:solidFill>
                  <a:schemeClr val="bg1">
                    <a:lumMod val="50000"/>
                  </a:schemeClr>
                </a:solidFill>
              </a:rPr>
              <a:t>    begingraph;</a:t>
            </a:r>
          </a:p>
          <a:p>
            <a:r>
              <a:rPr lang="en-US" sz="1000">
                <a:solidFill>
                  <a:schemeClr val="bg1">
                    <a:lumMod val="50000"/>
                  </a:schemeClr>
                </a:solidFill>
              </a:rPr>
              <a:t>      entrytitle "Area Under the Curve (pmol/mL) over Time by Treatment Group";</a:t>
            </a:r>
          </a:p>
          <a:p>
            <a:r>
              <a:rPr lang="en-US" sz="1000"/>
              <a:t> </a:t>
            </a:r>
            <a:endParaRPr lang="en-US" sz="1000" b="1">
              <a:solidFill>
                <a:schemeClr val="bg1">
                  <a:lumMod val="50000"/>
                </a:schemeClr>
              </a:solidFill>
            </a:endParaRPr>
          </a:p>
          <a:p>
            <a:r>
              <a:rPr lang="en-US" sz="1000">
                <a:solidFill>
                  <a:schemeClr val="bg1">
                    <a:lumMod val="50000"/>
                  </a:schemeClr>
                </a:solidFill>
              </a:rPr>
              <a:t>      layout overlay / xaxisopts=(&lt;OPTIONS1</a:t>
            </a:r>
            <a:r>
              <a:rPr lang="en-US" sz="1000" smtClean="0">
                <a:solidFill>
                  <a:schemeClr val="bg1">
                    <a:lumMod val="50000"/>
                  </a:schemeClr>
                </a:solidFill>
              </a:rPr>
              <a:t>&gt;)  yaxisopts</a:t>
            </a:r>
            <a:r>
              <a:rPr lang="en-US" sz="1000">
                <a:solidFill>
                  <a:schemeClr val="bg1">
                    <a:lumMod val="50000"/>
                  </a:schemeClr>
                </a:solidFill>
              </a:rPr>
              <a:t>=(&lt;OPTIONS2</a:t>
            </a:r>
            <a:r>
              <a:rPr lang="en-US" sz="1000" smtClean="0">
                <a:solidFill>
                  <a:schemeClr val="bg1">
                    <a:lumMod val="50000"/>
                  </a:schemeClr>
                </a:solidFill>
              </a:rPr>
              <a:t>&gt;);</a:t>
            </a:r>
          </a:p>
          <a:p>
            <a:endParaRPr lang="en-US" sz="1000">
              <a:solidFill>
                <a:schemeClr val="bg1">
                  <a:lumMod val="50000"/>
                </a:schemeClr>
              </a:solidFill>
            </a:endParaRPr>
          </a:p>
          <a:p>
            <a:r>
              <a:rPr lang="en-US" sz="1000">
                <a:solidFill>
                  <a:schemeClr val="bg1">
                    <a:lumMod val="50000"/>
                  </a:schemeClr>
                </a:solidFill>
              </a:rPr>
              <a:t>        drawtext textattrs=(size=8pt) "Treatment Difference: &amp;treat_auc." /&lt;OPTIONS3&gt;;</a:t>
            </a:r>
          </a:p>
          <a:p>
            <a:r>
              <a:rPr lang="en-US" sz="1000">
                <a:solidFill>
                  <a:schemeClr val="bg1">
                    <a:lumMod val="50000"/>
                  </a:schemeClr>
                </a:solidFill>
              </a:rPr>
              <a:t>        drawtext textattrs=(size=8pt) "Time Trend: &amp;time_auc." / &lt;OPTIONS4&gt;;</a:t>
            </a:r>
          </a:p>
          <a:p>
            <a:r>
              <a:rPr lang="en-US" sz="1000">
                <a:solidFill>
                  <a:schemeClr val="bg1">
                    <a:lumMod val="50000"/>
                  </a:schemeClr>
                </a:solidFill>
              </a:rPr>
              <a:t>        drawtext textattrs=(size=8pt) "Treatment by Time: &amp;trtbtime_auc." /&lt;OPTIONS5&gt;;                                                            </a:t>
            </a:r>
          </a:p>
          <a:p>
            <a:r>
              <a:rPr lang="en-US" sz="1000">
                <a:solidFill>
                  <a:schemeClr val="bg1">
                    <a:lumMod val="50000"/>
                  </a:schemeClr>
                </a:solidFill>
              </a:rPr>
              <a:t>        drawtext textattrs=(size=8pt) "N = &amp;n0_auc." / &lt;OPTIONS6&gt;;</a:t>
            </a:r>
          </a:p>
          <a:p>
            <a:r>
              <a:rPr lang="en-US" sz="1000">
                <a:solidFill>
                  <a:schemeClr val="bg1">
                    <a:lumMod val="50000"/>
                  </a:schemeClr>
                </a:solidFill>
              </a:rPr>
              <a:t>        drawtext textattrs=(size=8pt) "p-value = &amp;p0_auc." / &lt;OPTIONS7&gt;;</a:t>
            </a:r>
          </a:p>
          <a:p>
            <a:r>
              <a:rPr lang="en-US" sz="1000">
                <a:solidFill>
                  <a:schemeClr val="bg1">
                    <a:lumMod val="50000"/>
                  </a:schemeClr>
                </a:solidFill>
              </a:rPr>
              <a:t>        drawtext textattrs=(size=8pt) "N = &amp;n6_auc." / &lt;OPTIONS8&gt;;</a:t>
            </a:r>
          </a:p>
          <a:p>
            <a:r>
              <a:rPr lang="en-US" sz="1000">
                <a:solidFill>
                  <a:schemeClr val="bg1">
                    <a:lumMod val="50000"/>
                  </a:schemeClr>
                </a:solidFill>
              </a:rPr>
              <a:t>        drawtext textattrs=(size=8pt) "p-value = &amp;p6_auc." / &lt;OPTIONS9&gt;;;</a:t>
            </a:r>
          </a:p>
          <a:p>
            <a:r>
              <a:rPr lang="en-US" sz="1000">
                <a:solidFill>
                  <a:schemeClr val="bg1">
                    <a:lumMod val="50000"/>
                  </a:schemeClr>
                </a:solidFill>
              </a:rPr>
              <a:t>        drawtext textattrs=(size=8pt) "N = &amp;n12_auc." / &lt;OPTIONS10&gt;;</a:t>
            </a:r>
          </a:p>
          <a:p>
            <a:r>
              <a:rPr lang="en-US" sz="1000">
                <a:solidFill>
                  <a:schemeClr val="bg1">
                    <a:lumMod val="50000"/>
                  </a:schemeClr>
                </a:solidFill>
              </a:rPr>
              <a:t>        drawtext textattrs=(size=8pt) "p-value = &amp;p12_auc." / &lt;OPTIONS11&gt;;</a:t>
            </a:r>
          </a:p>
          <a:p>
            <a:r>
              <a:rPr lang="en-US" sz="1000">
                <a:solidFill>
                  <a:schemeClr val="bg1">
                    <a:lumMod val="50000"/>
                  </a:schemeClr>
                </a:solidFill>
              </a:rPr>
              <a:t>        drawtext textattrs=(size=8pt) "N = &amp;n18_auc." / &lt;OPTIONS12&gt;;</a:t>
            </a:r>
          </a:p>
          <a:p>
            <a:r>
              <a:rPr lang="en-US" sz="1000">
                <a:solidFill>
                  <a:schemeClr val="bg1">
                    <a:lumMod val="50000"/>
                  </a:schemeClr>
                </a:solidFill>
              </a:rPr>
              <a:t>        drawtext textattrs=(size=8pt) "p-value = &amp;p18_auc." / &lt;OPTIONS13&gt;;</a:t>
            </a:r>
          </a:p>
          <a:p>
            <a:r>
              <a:rPr lang="en-US" sz="1000">
                <a:solidFill>
                  <a:schemeClr val="bg1">
                    <a:lumMod val="50000"/>
                  </a:schemeClr>
                </a:solidFill>
              </a:rPr>
              <a:t>        drawtext textattrs=(size=8pt) "N = &amp;n24_auc." / &lt;OPTIONS14&gt;;</a:t>
            </a:r>
          </a:p>
          <a:p>
            <a:r>
              <a:rPr lang="en-US" sz="1000">
                <a:solidFill>
                  <a:schemeClr val="bg1">
                    <a:lumMod val="50000"/>
                  </a:schemeClr>
                </a:solidFill>
              </a:rPr>
              <a:t>        drawtext textattrs=(size=8pt) "p-value = &amp;p24_auc." / &lt;OPTIONS15&gt;;</a:t>
            </a:r>
          </a:p>
          <a:p>
            <a:r>
              <a:rPr lang="en-US" sz="1000">
                <a:solidFill>
                  <a:schemeClr val="bg1">
                    <a:lumMod val="50000"/>
                  </a:schemeClr>
                </a:solidFill>
              </a:rPr>
              <a:t> </a:t>
            </a:r>
          </a:p>
          <a:p>
            <a:r>
              <a:rPr lang="en-US" sz="1000">
                <a:solidFill>
                  <a:schemeClr val="bg1">
                    <a:lumMod val="50000"/>
                  </a:schemeClr>
                </a:solidFill>
              </a:rPr>
              <a:t>        scatterplot </a:t>
            </a:r>
            <a:r>
              <a:rPr lang="en-US" sz="1000" b="1"/>
              <a:t>x=eval(0.4*rannor(57)+visitn2) </a:t>
            </a:r>
            <a:r>
              <a:rPr lang="en-US" sz="1000">
                <a:solidFill>
                  <a:schemeClr val="bg1">
                    <a:lumMod val="50000"/>
                  </a:schemeClr>
                </a:solidFill>
              </a:rPr>
              <a:t>y=auc / group=trt name="trt1" </a:t>
            </a:r>
            <a:r>
              <a:rPr lang="en-US" sz="1000" smtClean="0">
                <a:solidFill>
                  <a:schemeClr val="bg1">
                    <a:lumMod val="50000"/>
                  </a:schemeClr>
                </a:solidFill>
              </a:rPr>
              <a:t> &lt;OPTIONS16&gt;; </a:t>
            </a:r>
            <a:endParaRPr lang="en-US" sz="1000">
              <a:solidFill>
                <a:schemeClr val="bg1">
                  <a:lumMod val="50000"/>
                </a:schemeClr>
              </a:solidFill>
            </a:endParaRPr>
          </a:p>
          <a:p>
            <a:r>
              <a:rPr lang="en-US" sz="1000">
                <a:solidFill>
                  <a:schemeClr val="bg1">
                    <a:lumMod val="50000"/>
                  </a:schemeClr>
                </a:solidFill>
              </a:rPr>
              <a:t> </a:t>
            </a:r>
            <a:r>
              <a:rPr lang="en-US" sz="1000" smtClean="0">
                <a:solidFill>
                  <a:schemeClr val="bg1">
                    <a:lumMod val="50000"/>
                  </a:schemeClr>
                </a:solidFill>
              </a:rPr>
              <a:t>       boxplot </a:t>
            </a:r>
            <a:r>
              <a:rPr lang="en-US" sz="1000">
                <a:solidFill>
                  <a:schemeClr val="bg1">
                    <a:lumMod val="50000"/>
                  </a:schemeClr>
                </a:solidFill>
              </a:rPr>
              <a:t>x=visitn2 y=auc / group=trt display=(caps mean median connect) </a:t>
            </a:r>
            <a:r>
              <a:rPr lang="en-US" sz="1000" smtClean="0">
                <a:solidFill>
                  <a:schemeClr val="bg1">
                    <a:lumMod val="50000"/>
                  </a:schemeClr>
                </a:solidFill>
              </a:rPr>
              <a:t> connect=mean </a:t>
            </a:r>
            <a:r>
              <a:rPr lang="en-US" sz="1000">
                <a:solidFill>
                  <a:schemeClr val="bg1">
                    <a:lumMod val="50000"/>
                  </a:schemeClr>
                </a:solidFill>
              </a:rPr>
              <a:t>name="trt2";</a:t>
            </a:r>
          </a:p>
          <a:p>
            <a:r>
              <a:rPr lang="en-US" sz="1000">
                <a:solidFill>
                  <a:schemeClr val="bg1">
                    <a:lumMod val="50000"/>
                  </a:schemeClr>
                </a:solidFill>
              </a:rPr>
              <a:t> </a:t>
            </a:r>
          </a:p>
          <a:p>
            <a:r>
              <a:rPr lang="en-US" sz="1000">
                <a:solidFill>
                  <a:schemeClr val="bg1">
                    <a:lumMod val="50000"/>
                  </a:schemeClr>
                </a:solidFill>
              </a:rPr>
              <a:t>        mergedlegend "trt1" "trt2" / title="Treatment";</a:t>
            </a:r>
          </a:p>
          <a:p>
            <a:r>
              <a:rPr lang="en-US" sz="1000">
                <a:solidFill>
                  <a:schemeClr val="bg1">
                    <a:lumMod val="50000"/>
                  </a:schemeClr>
                </a:solidFill>
              </a:rPr>
              <a:t> </a:t>
            </a:r>
          </a:p>
          <a:p>
            <a:r>
              <a:rPr lang="en-US" sz="1000">
                <a:solidFill>
                  <a:schemeClr val="bg1">
                    <a:lumMod val="50000"/>
                  </a:schemeClr>
                </a:solidFill>
              </a:rPr>
              <a:t>      endlayout;</a:t>
            </a:r>
          </a:p>
          <a:p>
            <a:r>
              <a:rPr lang="en-US" sz="1000"/>
              <a:t> </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 </a:t>
            </a:r>
          </a:p>
          <a:p>
            <a:r>
              <a:rPr lang="en-US" sz="1000">
                <a:solidFill>
                  <a:schemeClr val="bg1">
                    <a:lumMod val="50000"/>
                  </a:schemeClr>
                </a:solidFill>
              </a:rPr>
              <a:t>proc sgrender data=datasetname template=scatterbox;</a:t>
            </a:r>
          </a:p>
          <a:p>
            <a:r>
              <a:rPr lang="en-US" sz="1000">
                <a:solidFill>
                  <a:schemeClr val="bg1">
                    <a:lumMod val="50000"/>
                  </a:schemeClr>
                </a:solidFill>
              </a:rPr>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12</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60584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BA9B3C-0D3A-4B98-8D03-419A57D284B2}" type="slidenum">
              <a:rPr lang="en-US" smtClean="0"/>
              <a:pPr>
                <a:defRPr/>
              </a:pPr>
              <a:t>13</a:t>
            </a:fld>
            <a:endParaRPr lang="en-US" sz="110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0"/>
            <a:ext cx="9220200" cy="6874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225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734300" cy="5478423"/>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scatterbox;</a:t>
            </a:r>
          </a:p>
          <a:p>
            <a:r>
              <a:rPr lang="en-US" sz="1000">
                <a:solidFill>
                  <a:schemeClr val="bg1">
                    <a:lumMod val="50000"/>
                  </a:schemeClr>
                </a:solidFill>
              </a:rPr>
              <a:t>    begingraph;</a:t>
            </a:r>
          </a:p>
          <a:p>
            <a:r>
              <a:rPr lang="en-US" sz="1000">
                <a:solidFill>
                  <a:schemeClr val="bg1">
                    <a:lumMod val="50000"/>
                  </a:schemeClr>
                </a:solidFill>
              </a:rPr>
              <a:t>      entrytitle "Area Under the Curve (pmol/mL) over Time by Treatment Group";</a:t>
            </a:r>
          </a:p>
          <a:p>
            <a:r>
              <a:rPr lang="en-US" sz="1000"/>
              <a:t> </a:t>
            </a:r>
            <a:endParaRPr lang="en-US" sz="1000" b="1">
              <a:solidFill>
                <a:schemeClr val="bg1">
                  <a:lumMod val="50000"/>
                </a:schemeClr>
              </a:solidFill>
            </a:endParaRPr>
          </a:p>
          <a:p>
            <a:r>
              <a:rPr lang="en-US" sz="1000">
                <a:solidFill>
                  <a:schemeClr val="bg1">
                    <a:lumMod val="50000"/>
                  </a:schemeClr>
                </a:solidFill>
              </a:rPr>
              <a:t>      layout overlay / xaxisopts=(&lt;OPTIONS1</a:t>
            </a:r>
            <a:r>
              <a:rPr lang="en-US" sz="1000" smtClean="0">
                <a:solidFill>
                  <a:schemeClr val="bg1">
                    <a:lumMod val="50000"/>
                  </a:schemeClr>
                </a:solidFill>
              </a:rPr>
              <a:t>&gt;)  yaxisopts</a:t>
            </a:r>
            <a:r>
              <a:rPr lang="en-US" sz="1000">
                <a:solidFill>
                  <a:schemeClr val="bg1">
                    <a:lumMod val="50000"/>
                  </a:schemeClr>
                </a:solidFill>
              </a:rPr>
              <a:t>=(&lt;OPTIONS2</a:t>
            </a:r>
            <a:r>
              <a:rPr lang="en-US" sz="1000" smtClean="0">
                <a:solidFill>
                  <a:schemeClr val="bg1">
                    <a:lumMod val="50000"/>
                  </a:schemeClr>
                </a:solidFill>
              </a:rPr>
              <a:t>&gt;);</a:t>
            </a:r>
          </a:p>
          <a:p>
            <a:endParaRPr lang="en-US" sz="1000">
              <a:solidFill>
                <a:schemeClr val="bg1">
                  <a:lumMod val="50000"/>
                </a:schemeClr>
              </a:solidFill>
            </a:endParaRPr>
          </a:p>
          <a:p>
            <a:r>
              <a:rPr lang="en-US" sz="1000" b="1"/>
              <a:t>        drawtext textattrs=(size=8pt) "Treatment Difference: &amp;treat_auc." /&lt;OPTIONS3&gt;;</a:t>
            </a:r>
          </a:p>
          <a:p>
            <a:r>
              <a:rPr lang="en-US" sz="1000" b="1"/>
              <a:t>        drawtext textattrs=(size=8pt) "Time Trend: &amp;time_auc." / &lt;OPTIONS4&gt;;</a:t>
            </a:r>
          </a:p>
          <a:p>
            <a:r>
              <a:rPr lang="en-US" sz="1000" b="1"/>
              <a:t>        drawtext textattrs=(size=8pt) "Treatment by Time: &amp;trtbtime_auc." /&lt;OPTIONS5&gt;;                                                            </a:t>
            </a:r>
          </a:p>
          <a:p>
            <a:r>
              <a:rPr lang="en-US" sz="1000" b="1"/>
              <a:t>        drawtext textattrs=(size=8pt) "N = &amp;n0_auc." / &lt;OPTIONS6&gt;;</a:t>
            </a:r>
          </a:p>
          <a:p>
            <a:r>
              <a:rPr lang="en-US" sz="1000" b="1"/>
              <a:t>        drawtext textattrs=(size=8pt) "p-value = &amp;p0_auc." / &lt;OPTIONS7&gt;;</a:t>
            </a:r>
          </a:p>
          <a:p>
            <a:r>
              <a:rPr lang="en-US" sz="1000" b="1"/>
              <a:t>        drawtext textattrs=(size=8pt) "N = &amp;n6_auc." / &lt;OPTIONS8&gt;;</a:t>
            </a:r>
          </a:p>
          <a:p>
            <a:r>
              <a:rPr lang="en-US" sz="1000" b="1"/>
              <a:t>        drawtext textattrs=(size=8pt) "p-value = &amp;p6_auc." / &lt;OPTIONS9&gt;;;</a:t>
            </a:r>
          </a:p>
          <a:p>
            <a:r>
              <a:rPr lang="en-US" sz="1000" b="1"/>
              <a:t>        drawtext textattrs=(size=8pt) "N = &amp;n12_auc." / &lt;OPTIONS10&gt;;</a:t>
            </a:r>
          </a:p>
          <a:p>
            <a:r>
              <a:rPr lang="en-US" sz="1000" b="1"/>
              <a:t>        drawtext textattrs=(size=8pt) "p-value = &amp;p12_auc." / &lt;OPTIONS11&gt;;</a:t>
            </a:r>
          </a:p>
          <a:p>
            <a:r>
              <a:rPr lang="en-US" sz="1000" b="1"/>
              <a:t>        drawtext textattrs=(size=8pt) "N = &amp;n18_auc." / &lt;OPTIONS12&gt;;</a:t>
            </a:r>
          </a:p>
          <a:p>
            <a:r>
              <a:rPr lang="en-US" sz="1000" b="1"/>
              <a:t>        drawtext textattrs=(size=8pt) "p-value = &amp;p18_auc." / &lt;OPTIONS13&gt;;</a:t>
            </a:r>
          </a:p>
          <a:p>
            <a:r>
              <a:rPr lang="en-US" sz="1000" b="1"/>
              <a:t>        drawtext textattrs=(size=8pt) "N = &amp;n24_auc." / &lt;OPTIONS14&gt;;</a:t>
            </a:r>
          </a:p>
          <a:p>
            <a:r>
              <a:rPr lang="en-US" sz="1000" b="1"/>
              <a:t>        drawtext textattrs=(size=8pt) "p-value = &amp;p24_auc." / &lt;OPTIONS15&gt;;</a:t>
            </a:r>
          </a:p>
          <a:p>
            <a:r>
              <a:rPr lang="en-US" sz="1000">
                <a:solidFill>
                  <a:schemeClr val="bg1">
                    <a:lumMod val="50000"/>
                  </a:schemeClr>
                </a:solidFill>
              </a:rPr>
              <a:t> </a:t>
            </a:r>
          </a:p>
          <a:p>
            <a:r>
              <a:rPr lang="en-US" sz="1000">
                <a:solidFill>
                  <a:schemeClr val="bg1">
                    <a:lumMod val="50000"/>
                  </a:schemeClr>
                </a:solidFill>
              </a:rPr>
              <a:t>        scatterplot x=eval(0.4*rannor(57)+visitn2) y=auc / group=trt name="trt1" </a:t>
            </a:r>
            <a:r>
              <a:rPr lang="en-US" sz="1000" smtClean="0">
                <a:solidFill>
                  <a:schemeClr val="bg1">
                    <a:lumMod val="50000"/>
                  </a:schemeClr>
                </a:solidFill>
              </a:rPr>
              <a:t> &lt;OPTIONS16&gt;; </a:t>
            </a:r>
            <a:endParaRPr lang="en-US" sz="1000">
              <a:solidFill>
                <a:schemeClr val="bg1">
                  <a:lumMod val="50000"/>
                </a:schemeClr>
              </a:solidFill>
            </a:endParaRPr>
          </a:p>
          <a:p>
            <a:r>
              <a:rPr lang="en-US" sz="1000">
                <a:solidFill>
                  <a:schemeClr val="bg1">
                    <a:lumMod val="50000"/>
                  </a:schemeClr>
                </a:solidFill>
              </a:rPr>
              <a:t> </a:t>
            </a:r>
            <a:r>
              <a:rPr lang="en-US" sz="1000" smtClean="0">
                <a:solidFill>
                  <a:schemeClr val="bg1">
                    <a:lumMod val="50000"/>
                  </a:schemeClr>
                </a:solidFill>
              </a:rPr>
              <a:t>       boxplot </a:t>
            </a:r>
            <a:r>
              <a:rPr lang="en-US" sz="1000">
                <a:solidFill>
                  <a:schemeClr val="bg1">
                    <a:lumMod val="50000"/>
                  </a:schemeClr>
                </a:solidFill>
              </a:rPr>
              <a:t>x=visitn2 y=auc / group=trt display=(caps mean median connect) </a:t>
            </a:r>
            <a:r>
              <a:rPr lang="en-US" sz="1000" smtClean="0">
                <a:solidFill>
                  <a:schemeClr val="bg1">
                    <a:lumMod val="50000"/>
                  </a:schemeClr>
                </a:solidFill>
              </a:rPr>
              <a:t> connect=mean </a:t>
            </a:r>
            <a:r>
              <a:rPr lang="en-US" sz="1000">
                <a:solidFill>
                  <a:schemeClr val="bg1">
                    <a:lumMod val="50000"/>
                  </a:schemeClr>
                </a:solidFill>
              </a:rPr>
              <a:t>name="trt2";</a:t>
            </a:r>
          </a:p>
          <a:p>
            <a:r>
              <a:rPr lang="en-US" sz="1000">
                <a:solidFill>
                  <a:schemeClr val="bg1">
                    <a:lumMod val="50000"/>
                  </a:schemeClr>
                </a:solidFill>
              </a:rPr>
              <a:t> </a:t>
            </a:r>
          </a:p>
          <a:p>
            <a:r>
              <a:rPr lang="en-US" sz="1000">
                <a:solidFill>
                  <a:schemeClr val="bg1">
                    <a:lumMod val="50000"/>
                  </a:schemeClr>
                </a:solidFill>
              </a:rPr>
              <a:t>        mergedlegend "trt1" "trt2" / title="Treatment";</a:t>
            </a:r>
          </a:p>
          <a:p>
            <a:r>
              <a:rPr lang="en-US" sz="1000">
                <a:solidFill>
                  <a:schemeClr val="bg1">
                    <a:lumMod val="50000"/>
                  </a:schemeClr>
                </a:solidFill>
              </a:rPr>
              <a:t> </a:t>
            </a:r>
          </a:p>
          <a:p>
            <a:r>
              <a:rPr lang="en-US" sz="1000">
                <a:solidFill>
                  <a:schemeClr val="bg1">
                    <a:lumMod val="50000"/>
                  </a:schemeClr>
                </a:solidFill>
              </a:rPr>
              <a:t>      endlayout;</a:t>
            </a:r>
          </a:p>
          <a:p>
            <a:r>
              <a:rPr lang="en-US" sz="1000"/>
              <a:t> </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 </a:t>
            </a:r>
          </a:p>
          <a:p>
            <a:r>
              <a:rPr lang="en-US" sz="1000">
                <a:solidFill>
                  <a:schemeClr val="bg1">
                    <a:lumMod val="50000"/>
                  </a:schemeClr>
                </a:solidFill>
              </a:rPr>
              <a:t>proc sgrender data=datasetname template=scatterbox;</a:t>
            </a:r>
          </a:p>
          <a:p>
            <a:r>
              <a:rPr lang="en-US" sz="1000">
                <a:solidFill>
                  <a:schemeClr val="bg1">
                    <a:lumMod val="50000"/>
                  </a:schemeClr>
                </a:solidFill>
              </a:rPr>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14</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23436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BA9B3C-0D3A-4B98-8D03-419A57D284B2}" type="slidenum">
              <a:rPr lang="en-US" smtClean="0"/>
              <a:pPr>
                <a:defRPr/>
              </a:pPr>
              <a:t>15</a:t>
            </a:fld>
            <a:endParaRPr lang="en-US" sz="110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0"/>
            <a:ext cx="9220200" cy="6874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2256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734300" cy="5478423"/>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scatterbox;</a:t>
            </a:r>
          </a:p>
          <a:p>
            <a:r>
              <a:rPr lang="en-US" sz="1000">
                <a:solidFill>
                  <a:schemeClr val="bg1">
                    <a:lumMod val="50000"/>
                  </a:schemeClr>
                </a:solidFill>
              </a:rPr>
              <a:t>    begingraph;</a:t>
            </a:r>
          </a:p>
          <a:p>
            <a:r>
              <a:rPr lang="en-US" sz="1000">
                <a:solidFill>
                  <a:schemeClr val="bg1">
                    <a:lumMod val="50000"/>
                  </a:schemeClr>
                </a:solidFill>
              </a:rPr>
              <a:t>      entrytitle "Area Under the Curve (pmol/mL) over Time by Treatment Group";</a:t>
            </a:r>
          </a:p>
          <a:p>
            <a:r>
              <a:rPr lang="en-US" sz="1000"/>
              <a:t> </a:t>
            </a:r>
            <a:endParaRPr lang="en-US" sz="1000" b="1">
              <a:solidFill>
                <a:schemeClr val="bg1">
                  <a:lumMod val="50000"/>
                </a:schemeClr>
              </a:solidFill>
            </a:endParaRPr>
          </a:p>
          <a:p>
            <a:r>
              <a:rPr lang="en-US" sz="1000">
                <a:solidFill>
                  <a:schemeClr val="bg1">
                    <a:lumMod val="50000"/>
                  </a:schemeClr>
                </a:solidFill>
              </a:rPr>
              <a:t>      layout overlay / xaxisopts=(&lt;OPTIONS1</a:t>
            </a:r>
            <a:r>
              <a:rPr lang="en-US" sz="1000" smtClean="0">
                <a:solidFill>
                  <a:schemeClr val="bg1">
                    <a:lumMod val="50000"/>
                  </a:schemeClr>
                </a:solidFill>
              </a:rPr>
              <a:t>&gt;)  yaxisopts</a:t>
            </a:r>
            <a:r>
              <a:rPr lang="en-US" sz="1000">
                <a:solidFill>
                  <a:schemeClr val="bg1">
                    <a:lumMod val="50000"/>
                  </a:schemeClr>
                </a:solidFill>
              </a:rPr>
              <a:t>=(&lt;OPTIONS2</a:t>
            </a:r>
            <a:r>
              <a:rPr lang="en-US" sz="1000" smtClean="0">
                <a:solidFill>
                  <a:schemeClr val="bg1">
                    <a:lumMod val="50000"/>
                  </a:schemeClr>
                </a:solidFill>
              </a:rPr>
              <a:t>&gt;);</a:t>
            </a:r>
          </a:p>
          <a:p>
            <a:endParaRPr lang="en-US" sz="1000">
              <a:solidFill>
                <a:schemeClr val="bg1">
                  <a:lumMod val="50000"/>
                </a:schemeClr>
              </a:solidFill>
            </a:endParaRPr>
          </a:p>
          <a:p>
            <a:r>
              <a:rPr lang="en-US" sz="1000">
                <a:solidFill>
                  <a:schemeClr val="bg1">
                    <a:lumMod val="50000"/>
                  </a:schemeClr>
                </a:solidFill>
              </a:rPr>
              <a:t>        drawtext textattrs=(size=8pt) "Treatment Difference: &amp;treat_auc." /&lt;OPTIONS3&gt;;</a:t>
            </a:r>
          </a:p>
          <a:p>
            <a:r>
              <a:rPr lang="en-US" sz="1000">
                <a:solidFill>
                  <a:schemeClr val="bg1">
                    <a:lumMod val="50000"/>
                  </a:schemeClr>
                </a:solidFill>
              </a:rPr>
              <a:t>        drawtext textattrs=(size=8pt) "Time Trend: &amp;time_auc." / &lt;OPTIONS4&gt;;</a:t>
            </a:r>
          </a:p>
          <a:p>
            <a:r>
              <a:rPr lang="en-US" sz="1000">
                <a:solidFill>
                  <a:schemeClr val="bg1">
                    <a:lumMod val="50000"/>
                  </a:schemeClr>
                </a:solidFill>
              </a:rPr>
              <a:t>        drawtext textattrs=(size=8pt) "Treatment by Time: &amp;trtbtime_auc." /&lt;OPTIONS5&gt;;                                                            </a:t>
            </a:r>
          </a:p>
          <a:p>
            <a:r>
              <a:rPr lang="en-US" sz="1000">
                <a:solidFill>
                  <a:schemeClr val="bg1">
                    <a:lumMod val="50000"/>
                  </a:schemeClr>
                </a:solidFill>
              </a:rPr>
              <a:t>        drawtext textattrs=(size=8pt) "N = &amp;n0_auc." / &lt;OPTIONS6&gt;;</a:t>
            </a:r>
          </a:p>
          <a:p>
            <a:r>
              <a:rPr lang="en-US" sz="1000">
                <a:solidFill>
                  <a:schemeClr val="bg1">
                    <a:lumMod val="50000"/>
                  </a:schemeClr>
                </a:solidFill>
              </a:rPr>
              <a:t>        drawtext textattrs=(size=8pt) "p-value = &amp;p0_auc." / &lt;OPTIONS7&gt;;</a:t>
            </a:r>
          </a:p>
          <a:p>
            <a:r>
              <a:rPr lang="en-US" sz="1000">
                <a:solidFill>
                  <a:schemeClr val="bg1">
                    <a:lumMod val="50000"/>
                  </a:schemeClr>
                </a:solidFill>
              </a:rPr>
              <a:t>        drawtext textattrs=(size=8pt) "N = &amp;n6_auc." / &lt;OPTIONS8&gt;;</a:t>
            </a:r>
          </a:p>
          <a:p>
            <a:r>
              <a:rPr lang="en-US" sz="1000">
                <a:solidFill>
                  <a:schemeClr val="bg1">
                    <a:lumMod val="50000"/>
                  </a:schemeClr>
                </a:solidFill>
              </a:rPr>
              <a:t>        drawtext textattrs=(size=8pt) "p-value = &amp;p6_auc." / &lt;OPTIONS9&gt;;;</a:t>
            </a:r>
          </a:p>
          <a:p>
            <a:r>
              <a:rPr lang="en-US" sz="1000">
                <a:solidFill>
                  <a:schemeClr val="bg1">
                    <a:lumMod val="50000"/>
                  </a:schemeClr>
                </a:solidFill>
              </a:rPr>
              <a:t>        drawtext textattrs=(size=8pt) "N = &amp;n12_auc." / &lt;OPTIONS10&gt;;</a:t>
            </a:r>
          </a:p>
          <a:p>
            <a:r>
              <a:rPr lang="en-US" sz="1000">
                <a:solidFill>
                  <a:schemeClr val="bg1">
                    <a:lumMod val="50000"/>
                  </a:schemeClr>
                </a:solidFill>
              </a:rPr>
              <a:t>        drawtext textattrs=(size=8pt) "p-value = &amp;p12_auc." / &lt;OPTIONS11&gt;;</a:t>
            </a:r>
          </a:p>
          <a:p>
            <a:r>
              <a:rPr lang="en-US" sz="1000">
                <a:solidFill>
                  <a:schemeClr val="bg1">
                    <a:lumMod val="50000"/>
                  </a:schemeClr>
                </a:solidFill>
              </a:rPr>
              <a:t>        drawtext textattrs=(size=8pt) "N = &amp;n18_auc." / &lt;OPTIONS12&gt;;</a:t>
            </a:r>
          </a:p>
          <a:p>
            <a:r>
              <a:rPr lang="en-US" sz="1000">
                <a:solidFill>
                  <a:schemeClr val="bg1">
                    <a:lumMod val="50000"/>
                  </a:schemeClr>
                </a:solidFill>
              </a:rPr>
              <a:t>        drawtext textattrs=(size=8pt) "p-value = &amp;p18_auc." / &lt;OPTIONS13&gt;;</a:t>
            </a:r>
          </a:p>
          <a:p>
            <a:r>
              <a:rPr lang="en-US" sz="1000">
                <a:solidFill>
                  <a:schemeClr val="bg1">
                    <a:lumMod val="50000"/>
                  </a:schemeClr>
                </a:solidFill>
              </a:rPr>
              <a:t>        drawtext textattrs=(size=8pt) "N = &amp;n24_auc." / &lt;OPTIONS14&gt;;</a:t>
            </a:r>
          </a:p>
          <a:p>
            <a:r>
              <a:rPr lang="en-US" sz="1000">
                <a:solidFill>
                  <a:schemeClr val="bg1">
                    <a:lumMod val="50000"/>
                  </a:schemeClr>
                </a:solidFill>
              </a:rPr>
              <a:t>        drawtext textattrs=(size=8pt) "p-value = &amp;p24_auc." / &lt;OPTIONS15&gt;;</a:t>
            </a:r>
          </a:p>
          <a:p>
            <a:r>
              <a:rPr lang="en-US" sz="1000">
                <a:solidFill>
                  <a:schemeClr val="bg1">
                    <a:lumMod val="50000"/>
                  </a:schemeClr>
                </a:solidFill>
              </a:rPr>
              <a:t> </a:t>
            </a:r>
          </a:p>
          <a:p>
            <a:r>
              <a:rPr lang="en-US" sz="1000">
                <a:solidFill>
                  <a:schemeClr val="bg1">
                    <a:lumMod val="50000"/>
                  </a:schemeClr>
                </a:solidFill>
              </a:rPr>
              <a:t>        scatterplot x=eval(0.4*rannor(57)+visitn2) y=auc / group=trt </a:t>
            </a:r>
            <a:r>
              <a:rPr lang="en-US" sz="1000" b="1"/>
              <a:t>name="trt1" </a:t>
            </a:r>
            <a:r>
              <a:rPr lang="en-US" sz="1000" b="1" smtClean="0"/>
              <a:t> </a:t>
            </a:r>
            <a:r>
              <a:rPr lang="en-US" sz="1000" smtClean="0">
                <a:solidFill>
                  <a:schemeClr val="bg1">
                    <a:lumMod val="50000"/>
                  </a:schemeClr>
                </a:solidFill>
              </a:rPr>
              <a:t>&lt;OPTIONS16&gt;; </a:t>
            </a:r>
            <a:endParaRPr lang="en-US" sz="1000">
              <a:solidFill>
                <a:schemeClr val="bg1">
                  <a:lumMod val="50000"/>
                </a:schemeClr>
              </a:solidFill>
            </a:endParaRPr>
          </a:p>
          <a:p>
            <a:r>
              <a:rPr lang="en-US" sz="1000">
                <a:solidFill>
                  <a:schemeClr val="bg1">
                    <a:lumMod val="50000"/>
                  </a:schemeClr>
                </a:solidFill>
              </a:rPr>
              <a:t> </a:t>
            </a:r>
            <a:r>
              <a:rPr lang="en-US" sz="1000" smtClean="0">
                <a:solidFill>
                  <a:schemeClr val="bg1">
                    <a:lumMod val="50000"/>
                  </a:schemeClr>
                </a:solidFill>
              </a:rPr>
              <a:t>       boxplot </a:t>
            </a:r>
            <a:r>
              <a:rPr lang="en-US" sz="1000">
                <a:solidFill>
                  <a:schemeClr val="bg1">
                    <a:lumMod val="50000"/>
                  </a:schemeClr>
                </a:solidFill>
              </a:rPr>
              <a:t>x=visitn2 y=auc / group=trt display=(caps mean median connect) </a:t>
            </a:r>
            <a:r>
              <a:rPr lang="en-US" sz="1000" smtClean="0">
                <a:solidFill>
                  <a:schemeClr val="bg1">
                    <a:lumMod val="50000"/>
                  </a:schemeClr>
                </a:solidFill>
              </a:rPr>
              <a:t> connect=mean </a:t>
            </a:r>
            <a:r>
              <a:rPr lang="en-US" sz="1000" b="1"/>
              <a:t>name="trt2"</a:t>
            </a:r>
            <a:r>
              <a:rPr lang="en-US" sz="1000"/>
              <a:t>;</a:t>
            </a:r>
          </a:p>
          <a:p>
            <a:r>
              <a:rPr lang="en-US" sz="1000">
                <a:solidFill>
                  <a:schemeClr val="bg1">
                    <a:lumMod val="50000"/>
                  </a:schemeClr>
                </a:solidFill>
              </a:rPr>
              <a:t> </a:t>
            </a:r>
          </a:p>
          <a:p>
            <a:r>
              <a:rPr lang="en-US" sz="1000" b="1"/>
              <a:t>        mergedlegend "trt1" "trt2" / title="Treatment";</a:t>
            </a:r>
          </a:p>
          <a:p>
            <a:r>
              <a:rPr lang="en-US" sz="1000">
                <a:solidFill>
                  <a:schemeClr val="bg1">
                    <a:lumMod val="50000"/>
                  </a:schemeClr>
                </a:solidFill>
              </a:rPr>
              <a:t> </a:t>
            </a:r>
          </a:p>
          <a:p>
            <a:r>
              <a:rPr lang="en-US" sz="1000">
                <a:solidFill>
                  <a:schemeClr val="bg1">
                    <a:lumMod val="50000"/>
                  </a:schemeClr>
                </a:solidFill>
              </a:rPr>
              <a:t>      endlayout;</a:t>
            </a:r>
          </a:p>
          <a:p>
            <a:r>
              <a:rPr lang="en-US" sz="1000"/>
              <a:t> </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 </a:t>
            </a:r>
          </a:p>
          <a:p>
            <a:r>
              <a:rPr lang="en-US" sz="1000">
                <a:solidFill>
                  <a:schemeClr val="bg1">
                    <a:lumMod val="50000"/>
                  </a:schemeClr>
                </a:solidFill>
              </a:rPr>
              <a:t>proc sgrender data=datasetname template=scatterbox;</a:t>
            </a:r>
          </a:p>
          <a:p>
            <a:r>
              <a:rPr lang="en-US" sz="1000">
                <a:solidFill>
                  <a:schemeClr val="bg1">
                    <a:lumMod val="50000"/>
                  </a:schemeClr>
                </a:solidFill>
              </a:rPr>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16</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513756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BA9B3C-0D3A-4B98-8D03-419A57D284B2}" type="slidenum">
              <a:rPr lang="en-US" smtClean="0"/>
              <a:pPr>
                <a:defRPr/>
              </a:pPr>
              <a:t>17</a:t>
            </a:fld>
            <a:endParaRPr lang="en-US" sz="110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0"/>
            <a:ext cx="9220200" cy="6874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76225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65567F2-B109-47A4-872C-14973D67886E}" type="slidenum">
              <a:rPr lang="en-US" altLang="en-US">
                <a:solidFill>
                  <a:schemeClr val="bg1"/>
                </a:solidFill>
              </a:rPr>
              <a:pPr fontAlgn="base">
                <a:spcBef>
                  <a:spcPct val="0"/>
                </a:spcBef>
                <a:spcAft>
                  <a:spcPct val="0"/>
                </a:spcAft>
              </a:pPr>
              <a:t>18</a:t>
            </a:fld>
            <a:endParaRPr lang="en-US" altLang="en-US" sz="1100">
              <a:solidFill>
                <a:schemeClr val="bg1"/>
              </a:solidFill>
            </a:endParaRPr>
          </a:p>
        </p:txBody>
      </p:sp>
      <p:sp>
        <p:nvSpPr>
          <p:cNvPr id="11267" name="Subtitle 2"/>
          <p:cNvSpPr>
            <a:spLocks noGrp="1"/>
          </p:cNvSpPr>
          <p:nvPr>
            <p:ph type="subTitle" idx="4294967295"/>
          </p:nvPr>
        </p:nvSpPr>
        <p:spPr>
          <a:xfrm>
            <a:off x="685800" y="3611563"/>
            <a:ext cx="7772400" cy="1200150"/>
          </a:xfrm>
        </p:spPr>
        <p:txBody>
          <a:bodyPr/>
          <a:lstStyle/>
          <a:p>
            <a:pPr marL="109537" marR="0" indent="0" algn="ctr">
              <a:buNone/>
            </a:pPr>
            <a:r>
              <a:rPr lang="en-US" smtClean="0"/>
              <a:t>Multi-cell Graph with Nested Layout Lattice</a:t>
            </a:r>
            <a:endParaRPr lang="en-US" altLang="en-US" smtClean="0"/>
          </a:p>
        </p:txBody>
      </p:sp>
      <p:sp>
        <p:nvSpPr>
          <p:cNvPr id="2" name="Title 1"/>
          <p:cNvSpPr>
            <a:spLocks noGrp="1"/>
          </p:cNvSpPr>
          <p:nvPr>
            <p:ph type="ctrTitle" idx="4294967295"/>
          </p:nvPr>
        </p:nvSpPr>
        <p:spPr>
          <a:xfrm>
            <a:off x="685800" y="1752600"/>
            <a:ext cx="7772400" cy="1830388"/>
          </a:xfrm>
        </p:spPr>
        <p:txBody>
          <a:bodyPr/>
          <a:lstStyle/>
          <a:p>
            <a:pPr algn="ctr" fontAlgn="auto">
              <a:spcAft>
                <a:spcPts val="0"/>
              </a:spcAft>
              <a:defRPr/>
            </a:pPr>
            <a:r>
              <a:rPr lang="en-US" smtClean="0"/>
              <a:t>Example 2</a:t>
            </a:r>
            <a:endParaRPr lang="en-US"/>
          </a:p>
        </p:txBody>
      </p:sp>
      <p:sp>
        <p:nvSpPr>
          <p:cNvPr id="5" name="Slide Number Placeholder 3"/>
          <p:cNvSpPr txBox="1">
            <a:spLocks/>
          </p:cNvSpPr>
          <p:nvPr/>
        </p:nvSpPr>
        <p:spPr>
          <a:xfrm>
            <a:off x="8610600" y="6324600"/>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18</a:t>
            </a:fld>
            <a:endParaRPr lang="en-US" sz="1100"/>
          </a:p>
        </p:txBody>
      </p:sp>
      <p:pic>
        <p:nvPicPr>
          <p:cNvPr id="6"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5930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A3B8773-3E2D-4252-8BA5-775D282D3971}" type="slidenum">
              <a:rPr lang="en-US" altLang="en-US">
                <a:solidFill>
                  <a:schemeClr val="tx2"/>
                </a:solidFill>
              </a:rPr>
              <a:pPr fontAlgn="base">
                <a:spcBef>
                  <a:spcPct val="0"/>
                </a:spcBef>
                <a:spcAft>
                  <a:spcPct val="0"/>
                </a:spcAft>
              </a:pPr>
              <a:t>19</a:t>
            </a:fld>
            <a:endParaRPr lang="en-US" altLang="en-US" sz="1100">
              <a:solidFill>
                <a:schemeClr val="tx2"/>
              </a:solidFill>
            </a:endParaRPr>
          </a:p>
        </p:txBody>
      </p:sp>
      <p:pic>
        <p:nvPicPr>
          <p:cNvPr id="2" name="Picture 2" descr="I:\SHARE\USERS\kmcconvi\PharmaSUG\HALT_MRI.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154767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A3B8773-3E2D-4252-8BA5-775D282D3971}" type="slidenum">
              <a:rPr lang="en-US" altLang="en-US">
                <a:solidFill>
                  <a:schemeClr val="tx2"/>
                </a:solidFill>
              </a:rPr>
              <a:pPr fontAlgn="base">
                <a:spcBef>
                  <a:spcPct val="0"/>
                </a:spcBef>
                <a:spcAft>
                  <a:spcPct val="0"/>
                </a:spcAft>
              </a:pPr>
              <a:t>2</a:t>
            </a:fld>
            <a:endParaRPr lang="en-US" altLang="en-US" sz="1100">
              <a:solidFill>
                <a:schemeClr val="tx2"/>
              </a:solidFill>
            </a:endParaRPr>
          </a:p>
        </p:txBody>
      </p:sp>
      <p:sp>
        <p:nvSpPr>
          <p:cNvPr id="10242" name="Content Placeholder 1"/>
          <p:cNvSpPr>
            <a:spLocks noGrp="1"/>
          </p:cNvSpPr>
          <p:nvPr>
            <p:ph idx="4294967295"/>
          </p:nvPr>
        </p:nvSpPr>
        <p:spPr>
          <a:xfrm>
            <a:off x="381000" y="1481138"/>
            <a:ext cx="8229600" cy="4525962"/>
          </a:xfrm>
        </p:spPr>
        <p:txBody>
          <a:bodyPr/>
          <a:lstStyle/>
          <a:p>
            <a:r>
              <a:rPr lang="en-US" altLang="en-US" smtClean="0"/>
              <a:t>Step 1</a:t>
            </a:r>
          </a:p>
          <a:p>
            <a:endParaRPr lang="en-US" altLang="en-US"/>
          </a:p>
          <a:p>
            <a:endParaRPr lang="en-US" altLang="en-US" smtClean="0"/>
          </a:p>
          <a:p>
            <a:endParaRPr lang="en-US" altLang="en-US"/>
          </a:p>
          <a:p>
            <a:endParaRPr lang="en-US" altLang="en-US" smtClean="0"/>
          </a:p>
          <a:p>
            <a:endParaRPr lang="en-US" altLang="en-US" smtClean="0"/>
          </a:p>
        </p:txBody>
      </p:sp>
      <p:sp>
        <p:nvSpPr>
          <p:cNvPr id="3" name="Title 2"/>
          <p:cNvSpPr>
            <a:spLocks noGrp="1"/>
          </p:cNvSpPr>
          <p:nvPr>
            <p:ph type="title" idx="4294967295"/>
          </p:nvPr>
        </p:nvSpPr>
        <p:spPr>
          <a:xfrm>
            <a:off x="152400" y="274638"/>
            <a:ext cx="6934200" cy="1143000"/>
          </a:xfrm>
        </p:spPr>
        <p:txBody>
          <a:bodyPr/>
          <a:lstStyle/>
          <a:p>
            <a:pPr fontAlgn="auto">
              <a:spcAft>
                <a:spcPts val="0"/>
              </a:spcAft>
              <a:defRPr/>
            </a:pPr>
            <a:r>
              <a:rPr lang="en-US" smtClean="0"/>
              <a:t>GTL Overview</a:t>
            </a:r>
            <a:endParaRPr lang="en-US"/>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47725" y="2057400"/>
            <a:ext cx="4867275" cy="17621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14400" y="4762500"/>
            <a:ext cx="7505700" cy="4953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8" name="Content Placeholder 1"/>
          <p:cNvSpPr txBox="1">
            <a:spLocks/>
          </p:cNvSpPr>
          <p:nvPr/>
        </p:nvSpPr>
        <p:spPr bwMode="auto">
          <a:xfrm>
            <a:off x="457200" y="4191000"/>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altLang="en-US" smtClean="0"/>
              <a:t>Step 2</a:t>
            </a:r>
          </a:p>
        </p:txBody>
      </p:sp>
      <p:pic>
        <p:nvPicPr>
          <p:cNvPr id="9" name="Picture 1"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7416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t>proc template;</a:t>
            </a:r>
          </a:p>
          <a:p>
            <a:r>
              <a:rPr lang="en-US" sz="1000"/>
              <a:t>  define statgraph mri;</a:t>
            </a:r>
          </a:p>
          <a:p>
            <a:r>
              <a:rPr lang="en-US" sz="1000"/>
              <a:t>    begingraph;</a:t>
            </a:r>
          </a:p>
          <a:p>
            <a:r>
              <a:rPr lang="en-US" sz="1000"/>
              <a:t>      entrytitle 'Baseline MRI Characteristics';</a:t>
            </a:r>
          </a:p>
          <a:p>
            <a:r>
              <a:rPr lang="en-US" sz="1000"/>
              <a:t> </a:t>
            </a:r>
          </a:p>
          <a:p>
            <a:r>
              <a:rPr lang="en-US" sz="1000"/>
              <a:t>      layout lattice /rows=1 columns=2 columnweights=(0.6 0.4) columngutter=.5cm;</a:t>
            </a:r>
          </a:p>
          <a:p>
            <a:r>
              <a:rPr lang="en-US" sz="1000"/>
              <a:t>        layout overlay / yaxisopts=(griddisplay=on); 		</a:t>
            </a:r>
          </a:p>
          <a:p>
            <a:r>
              <a:rPr lang="en-US" sz="1000"/>
              <a:t>          histogram t2vol / binaxis=false;</a:t>
            </a:r>
          </a:p>
          <a:p>
            <a:r>
              <a:rPr lang="en-US" sz="1000"/>
              <a:t>          densityplot t2vol / lineattrs=graphfit name='density' legendlabel=’Normal’;                                </a:t>
            </a:r>
          </a:p>
          <a:p>
            <a:r>
              <a:rPr lang="en-US" sz="1000"/>
              <a:t>          discretelegend 'density' / location=inside halign=left valign=top;</a:t>
            </a:r>
          </a:p>
          <a:p>
            <a:r>
              <a:rPr lang="en-US" sz="1000"/>
              <a:t>            layout gridded / rows=5 columns=2 opaque=true border=true </a:t>
            </a:r>
            <a:r>
              <a:rPr lang="en-US" sz="1000" smtClean="0"/>
              <a:t> autoalign</a:t>
            </a:r>
            <a:r>
              <a:rPr lang="en-US" sz="1000"/>
              <a:t>=(topright);</a:t>
            </a:r>
          </a:p>
          <a:p>
            <a:r>
              <a:rPr lang="en-US" sz="1000"/>
              <a:t>              entry halign=left 'Mean';    entry halign=right "&amp;mean";</a:t>
            </a:r>
          </a:p>
          <a:p>
            <a:r>
              <a:rPr lang="en-US" sz="1000"/>
              <a:t>              entry halign=left 'Std.Dev'; entry halign=right "&amp;std";</a:t>
            </a:r>
          </a:p>
          <a:p>
            <a:r>
              <a:rPr lang="en-US" sz="1000"/>
              <a:t>              entry halign=left 'Median';  entry halign=right "&amp;med";</a:t>
            </a:r>
          </a:p>
          <a:p>
            <a:r>
              <a:rPr lang="en-US" sz="1000"/>
              <a:t>              entry halign=left 'Min';     entry halign=right "&amp;min";</a:t>
            </a:r>
          </a:p>
          <a:p>
            <a:r>
              <a:rPr lang="en-US" sz="1000"/>
              <a:t>              entry halign=left 'Max';     entry halign=right "&amp;max";</a:t>
            </a:r>
          </a:p>
          <a:p>
            <a:r>
              <a:rPr lang="en-US" sz="1000"/>
              <a:t>            endlayout;</a:t>
            </a:r>
          </a:p>
          <a:p>
            <a:r>
              <a:rPr lang="en-US" sz="1000"/>
              <a:t>        endlayout;</a:t>
            </a:r>
          </a:p>
          <a:p>
            <a:r>
              <a:rPr lang="en-US" sz="1000"/>
              <a:t> </a:t>
            </a:r>
          </a:p>
          <a:p>
            <a:r>
              <a:rPr lang="en-US" sz="1000"/>
              <a:t>        layout lattice / rows=2 columns=1 rowgutter=.5cm;</a:t>
            </a:r>
          </a:p>
          <a:p>
            <a:r>
              <a:rPr lang="en-US" sz="1000"/>
              <a:t>          layout overlay / yaxisopts=(griddisplay=on linearopts=(tickvaluelist</a:t>
            </a:r>
            <a:r>
              <a:rPr lang="en-US" sz="1000" smtClean="0"/>
              <a:t>=(</a:t>
            </a:r>
            <a:r>
              <a:rPr lang="en-US" sz="1000"/>
              <a:t>0 3 6 9 12 15)));</a:t>
            </a:r>
          </a:p>
          <a:p>
            <a:r>
              <a:rPr lang="en-US" sz="1000"/>
              <a:t>            barchart x=gadc;</a:t>
            </a:r>
          </a:p>
          <a:p>
            <a:r>
              <a:rPr lang="en-US" sz="1000"/>
              <a:t>          endlayout;</a:t>
            </a:r>
          </a:p>
          <a:p>
            <a:r>
              <a:rPr lang="en-US" sz="1000"/>
              <a:t> </a:t>
            </a:r>
          </a:p>
          <a:p>
            <a:r>
              <a:rPr lang="en-US" sz="1000"/>
              <a:t>          layout overlay / xaxisopts=(linearopts=(viewmax=4));</a:t>
            </a:r>
          </a:p>
          <a:p>
            <a:r>
              <a:rPr lang="en-US" sz="1000"/>
              <a:t>            scatterplot x=t1vol y=t2vol;</a:t>
            </a:r>
          </a:p>
          <a:p>
            <a:r>
              <a:rPr lang="en-US" sz="1000"/>
              <a:t>          endlayout;</a:t>
            </a:r>
          </a:p>
          <a:p>
            <a:r>
              <a:rPr lang="en-US" sz="1000"/>
              <a:t>        endlayout;</a:t>
            </a:r>
          </a:p>
          <a:p>
            <a:r>
              <a:rPr lang="en-US" sz="1000"/>
              <a:t>      endlayout;</a:t>
            </a:r>
          </a:p>
          <a:p>
            <a:r>
              <a:rPr lang="en-US" sz="1000"/>
              <a:t>    endgraph;</a:t>
            </a:r>
          </a:p>
          <a:p>
            <a:r>
              <a:rPr lang="en-US" sz="1000"/>
              <a:t>  end;</a:t>
            </a:r>
          </a:p>
          <a:p>
            <a:r>
              <a:rPr lang="en-US" sz="1000"/>
              <a:t>run;</a:t>
            </a:r>
          </a:p>
          <a:p>
            <a:r>
              <a:rPr lang="en-US" sz="1000"/>
              <a:t>proc sgrender data=datasetname template=mri;</a:t>
            </a:r>
          </a:p>
          <a:p>
            <a:r>
              <a:rPr lang="en-US" sz="1000"/>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20</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521143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t>      </a:t>
            </a:r>
            <a:r>
              <a:rPr lang="en-US" sz="1000" b="1"/>
              <a:t>layout lattice /rows=1 columns=2 columnweights=(0.6 0.4) columngutter=.5cm;</a:t>
            </a:r>
          </a:p>
          <a:p>
            <a:r>
              <a:rPr lang="en-US" sz="1000" b="1"/>
              <a:t>        layout overlay / yaxisopts=(griddisplay=on); 		</a:t>
            </a:r>
          </a:p>
          <a:p>
            <a:r>
              <a:rPr lang="en-US" sz="1000" b="1"/>
              <a:t>          histogram t2vol / binaxis=false;</a:t>
            </a:r>
          </a:p>
          <a:p>
            <a:r>
              <a:rPr lang="en-US" sz="1000" b="1"/>
              <a:t>          densityplot t2vol / lineattrs=graphfit name='density' legendlabel=’Normal’;                                </a:t>
            </a:r>
          </a:p>
          <a:p>
            <a:r>
              <a:rPr lang="en-US" sz="1000" b="1"/>
              <a:t>          discretelegend 'density' / location=inside halign=left valign=top;</a:t>
            </a:r>
          </a:p>
          <a:p>
            <a:r>
              <a:rPr lang="en-US" sz="1000" b="1"/>
              <a:t>            layout gridded / rows=5 columns=2 opaque=true border=true </a:t>
            </a:r>
            <a:r>
              <a:rPr lang="en-US" sz="1000" b="1" smtClean="0"/>
              <a:t> autoalign</a:t>
            </a:r>
            <a:r>
              <a:rPr lang="en-US" sz="1000" b="1"/>
              <a:t>=(topright);</a:t>
            </a:r>
          </a:p>
          <a:p>
            <a:r>
              <a:rPr lang="en-US" sz="1000" b="1"/>
              <a:t>              entry halign=left 'Mean';    entry halign=right "&amp;mean";</a:t>
            </a:r>
          </a:p>
          <a:p>
            <a:r>
              <a:rPr lang="en-US" sz="1000" b="1"/>
              <a:t>              entry halign=left 'Std.Dev'; entry halign=right "&amp;std";</a:t>
            </a:r>
          </a:p>
          <a:p>
            <a:r>
              <a:rPr lang="en-US" sz="1000" b="1"/>
              <a:t>              entry halign=left 'Median';  entry halign=right "&amp;med";</a:t>
            </a:r>
          </a:p>
          <a:p>
            <a:r>
              <a:rPr lang="en-US" sz="1000" b="1"/>
              <a:t>              entry halign=left 'Min';     entry halign=right "&amp;min";</a:t>
            </a:r>
          </a:p>
          <a:p>
            <a:r>
              <a:rPr lang="en-US" sz="1000" b="1"/>
              <a:t>              entry halign=left 'Max';     entry halign=right "&amp;max";</a:t>
            </a:r>
          </a:p>
          <a:p>
            <a:r>
              <a:rPr lang="en-US" sz="1000" b="1"/>
              <a:t>            endlayout;</a:t>
            </a:r>
          </a:p>
          <a:p>
            <a:r>
              <a:rPr lang="en-US" sz="1000" b="1"/>
              <a:t>        endlayout;</a:t>
            </a:r>
          </a:p>
          <a:p>
            <a:r>
              <a:rPr lang="en-US" sz="1000" b="1"/>
              <a:t> </a:t>
            </a:r>
          </a:p>
          <a:p>
            <a:r>
              <a:rPr lang="en-US" sz="1000" b="1"/>
              <a:t>        layout lattice / rows=2 columns=1 rowgutter=.5cm;</a:t>
            </a:r>
          </a:p>
          <a:p>
            <a:r>
              <a:rPr lang="en-US" sz="1000" b="1"/>
              <a:t>          layout overlay / yaxisopts=(griddisplay=on linearopts=(tickvaluelist</a:t>
            </a:r>
            <a:r>
              <a:rPr lang="en-US" sz="1000" b="1" smtClean="0"/>
              <a:t>=(</a:t>
            </a:r>
            <a:r>
              <a:rPr lang="en-US" sz="1000" b="1"/>
              <a:t>0 3 6 9 12 15)));</a:t>
            </a:r>
          </a:p>
          <a:p>
            <a:r>
              <a:rPr lang="en-US" sz="1000" b="1"/>
              <a:t>            barchart x=gadc;</a:t>
            </a:r>
          </a:p>
          <a:p>
            <a:r>
              <a:rPr lang="en-US" sz="1000" b="1"/>
              <a:t>          endlayout;</a:t>
            </a:r>
          </a:p>
          <a:p>
            <a:r>
              <a:rPr lang="en-US" sz="1000" b="1"/>
              <a:t> </a:t>
            </a:r>
          </a:p>
          <a:p>
            <a:r>
              <a:rPr lang="en-US" sz="1000" b="1"/>
              <a:t>          layout overlay / xaxisopts=(linearopts=(viewmax=4));</a:t>
            </a:r>
          </a:p>
          <a:p>
            <a:r>
              <a:rPr lang="en-US" sz="1000" b="1"/>
              <a:t>            scatterplot x=t1vol y=t2vol;</a:t>
            </a:r>
          </a:p>
          <a:p>
            <a:r>
              <a:rPr lang="en-US" sz="1000" b="1"/>
              <a:t>          endlayout;</a:t>
            </a:r>
          </a:p>
          <a:p>
            <a:r>
              <a:rPr lang="en-US" sz="1000" b="1"/>
              <a:t>        endlayout;</a:t>
            </a:r>
          </a:p>
          <a:p>
            <a:r>
              <a:rPr lang="en-US" sz="1000" b="1"/>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3" name="Left Bracket 5"/>
          <p:cNvSpPr>
            <a:spLocks/>
          </p:cNvSpPr>
          <p:nvPr/>
        </p:nvSpPr>
        <p:spPr bwMode="auto">
          <a:xfrm>
            <a:off x="1327150" y="2057400"/>
            <a:ext cx="82550" cy="35814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21</a:t>
            </a:fld>
            <a:endParaRPr lang="en-US" sz="1100"/>
          </a:p>
        </p:txBody>
      </p:sp>
      <p:pic>
        <p:nvPicPr>
          <p:cNvPr id="9"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374755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solidFill>
                  <a:schemeClr val="bg1">
                    <a:lumMod val="50000"/>
                  </a:schemeClr>
                </a:solidFill>
              </a:rPr>
              <a:t>      layout lattice /</a:t>
            </a:r>
            <a:r>
              <a:rPr lang="en-US" sz="1000" b="1"/>
              <a:t>rows=1 columns=2 columnweights=(0.6 0.4) </a:t>
            </a:r>
            <a:r>
              <a:rPr lang="en-US" sz="1000">
                <a:solidFill>
                  <a:schemeClr val="bg1">
                    <a:lumMod val="50000"/>
                  </a:schemeClr>
                </a:solidFill>
              </a:rPr>
              <a:t>columngutter=.5cm</a:t>
            </a:r>
            <a:r>
              <a:rPr lang="en-US" sz="1000" b="1"/>
              <a:t>;</a:t>
            </a:r>
          </a:p>
          <a:p>
            <a:r>
              <a:rPr lang="en-US" sz="1000">
                <a:solidFill>
                  <a:schemeClr val="bg1">
                    <a:lumMod val="50000"/>
                  </a:schemeClr>
                </a:solidFill>
              </a:rPr>
              <a:t>        layout overlay / yaxisopts=(griddisplay=on); 		</a:t>
            </a:r>
          </a:p>
          <a:p>
            <a:r>
              <a:rPr lang="en-US" sz="1000">
                <a:solidFill>
                  <a:schemeClr val="bg1">
                    <a:lumMod val="50000"/>
                  </a:schemeClr>
                </a:solidFill>
              </a:rPr>
              <a:t>          histogram t2vol / binaxis=false;</a:t>
            </a:r>
          </a:p>
          <a:p>
            <a:r>
              <a:rPr lang="en-US" sz="1000">
                <a:solidFill>
                  <a:schemeClr val="bg1">
                    <a:lumMod val="50000"/>
                  </a:schemeClr>
                </a:solidFill>
              </a:rPr>
              <a:t>          densityplot t2vol / lineattrs=graphfit name='density' legendlabel=’Normal’;                                </a:t>
            </a:r>
          </a:p>
          <a:p>
            <a:r>
              <a:rPr lang="en-US" sz="1000">
                <a:solidFill>
                  <a:schemeClr val="bg1">
                    <a:lumMod val="50000"/>
                  </a:schemeClr>
                </a:solidFill>
              </a:rPr>
              <a:t>          discretelegend 'density' / location=inside halign=left valign=top;</a:t>
            </a:r>
          </a:p>
          <a:p>
            <a:r>
              <a:rPr lang="en-US" sz="1000">
                <a:solidFill>
                  <a:schemeClr val="bg1">
                    <a:lumMod val="50000"/>
                  </a:schemeClr>
                </a:solidFill>
              </a:rPr>
              <a:t>            layout gridded / rows=5 columns=2 opaque=true border=true </a:t>
            </a:r>
            <a:r>
              <a:rPr lang="en-US" sz="1000" smtClean="0">
                <a:solidFill>
                  <a:schemeClr val="bg1">
                    <a:lumMod val="50000"/>
                  </a:schemeClr>
                </a:solidFill>
              </a:rPr>
              <a:t> autoalign</a:t>
            </a:r>
            <a:r>
              <a:rPr lang="en-US" sz="1000">
                <a:solidFill>
                  <a:schemeClr val="bg1">
                    <a:lumMod val="50000"/>
                  </a:schemeClr>
                </a:solidFill>
              </a:rPr>
              <a:t>=(topright);</a:t>
            </a:r>
          </a:p>
          <a:p>
            <a:r>
              <a:rPr lang="en-US" sz="1000">
                <a:solidFill>
                  <a:schemeClr val="bg1">
                    <a:lumMod val="50000"/>
                  </a:schemeClr>
                </a:solidFill>
              </a:rPr>
              <a:t>              entry halign=left 'Mean';    entry halign=right "&amp;mean";</a:t>
            </a:r>
          </a:p>
          <a:p>
            <a:r>
              <a:rPr lang="en-US" sz="1000">
                <a:solidFill>
                  <a:schemeClr val="bg1">
                    <a:lumMod val="50000"/>
                  </a:schemeClr>
                </a:solidFill>
              </a:rPr>
              <a:t>              entry halign=left 'Std.Dev'; entry halign=right "&amp;std";</a:t>
            </a:r>
          </a:p>
          <a:p>
            <a:r>
              <a:rPr lang="en-US" sz="1000">
                <a:solidFill>
                  <a:schemeClr val="bg1">
                    <a:lumMod val="50000"/>
                  </a:schemeClr>
                </a:solidFill>
              </a:rPr>
              <a:t>              entry halign=left 'Median';  entry halign=right "&amp;med";</a:t>
            </a:r>
          </a:p>
          <a:p>
            <a:r>
              <a:rPr lang="en-US" sz="1000">
                <a:solidFill>
                  <a:schemeClr val="bg1">
                    <a:lumMod val="50000"/>
                  </a:schemeClr>
                </a:solidFill>
              </a:rPr>
              <a:t>              entry halign=left 'Min';     entry halign=right "&amp;min";</a:t>
            </a:r>
          </a:p>
          <a:p>
            <a:r>
              <a:rPr lang="en-US" sz="1000">
                <a:solidFill>
                  <a:schemeClr val="bg1">
                    <a:lumMod val="50000"/>
                  </a:schemeClr>
                </a:solidFill>
              </a:rPr>
              <a:t>              entry halign=left 'Max';     entry halign=right "&amp;max";</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layout lattice / rows=2 columns=1 rowgutter=.5cm;</a:t>
            </a:r>
          </a:p>
          <a:p>
            <a:r>
              <a:rPr lang="en-US" sz="1000">
                <a:solidFill>
                  <a:schemeClr val="bg1">
                    <a:lumMod val="50000"/>
                  </a:schemeClr>
                </a:solidFill>
              </a:rPr>
              <a:t>          layout overlay / yaxisopts=(griddisplay=on linearopts=(tickvaluelist</a:t>
            </a:r>
            <a:r>
              <a:rPr lang="en-US" sz="1000" smtClean="0">
                <a:solidFill>
                  <a:schemeClr val="bg1">
                    <a:lumMod val="50000"/>
                  </a:schemeClr>
                </a:solidFill>
              </a:rPr>
              <a:t>=(</a:t>
            </a:r>
            <a:r>
              <a:rPr lang="en-US" sz="1000">
                <a:solidFill>
                  <a:schemeClr val="bg1">
                    <a:lumMod val="50000"/>
                  </a:schemeClr>
                </a:solidFill>
              </a:rPr>
              <a:t>0 3 6 9 12 15)));</a:t>
            </a:r>
          </a:p>
          <a:p>
            <a:r>
              <a:rPr lang="en-US" sz="1000">
                <a:solidFill>
                  <a:schemeClr val="bg1">
                    <a:lumMod val="50000"/>
                  </a:schemeClr>
                </a:solidFill>
              </a:rPr>
              <a:t>            barchart x=gadc;</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layout overlay / xaxisopts=(linearopts=(viewmax=4));</a:t>
            </a:r>
          </a:p>
          <a:p>
            <a:r>
              <a:rPr lang="en-US" sz="1000">
                <a:solidFill>
                  <a:schemeClr val="bg1">
                    <a:lumMod val="50000"/>
                  </a:schemeClr>
                </a:solidFill>
              </a:rPr>
              <a:t>            scatterplot x=t1vol y=t2vol;</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3" name="Left Bracket 5"/>
          <p:cNvSpPr>
            <a:spLocks/>
          </p:cNvSpPr>
          <p:nvPr/>
        </p:nvSpPr>
        <p:spPr bwMode="auto">
          <a:xfrm>
            <a:off x="1327150" y="2057400"/>
            <a:ext cx="82550" cy="35814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22</a:t>
            </a:fld>
            <a:endParaRPr lang="en-US" sz="1100"/>
          </a:p>
        </p:txBody>
      </p:sp>
      <p:pic>
        <p:nvPicPr>
          <p:cNvPr id="9"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493429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A3B8773-3E2D-4252-8BA5-775D282D3971}" type="slidenum">
              <a:rPr lang="en-US" altLang="en-US">
                <a:solidFill>
                  <a:schemeClr val="tx2"/>
                </a:solidFill>
              </a:rPr>
              <a:pPr fontAlgn="base">
                <a:spcBef>
                  <a:spcPct val="0"/>
                </a:spcBef>
                <a:spcAft>
                  <a:spcPct val="0"/>
                </a:spcAft>
              </a:pPr>
              <a:t>23</a:t>
            </a:fld>
            <a:endParaRPr lang="en-US" altLang="en-US" sz="1100">
              <a:solidFill>
                <a:schemeClr val="tx2"/>
              </a:solidFill>
            </a:endParaRPr>
          </a:p>
        </p:txBody>
      </p:sp>
      <p:pic>
        <p:nvPicPr>
          <p:cNvPr id="2" name="Picture 2" descr="I:\SHARE\USERS\kmcconvi\PharmaSUG\HALT_MRI.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06627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solidFill>
                  <a:schemeClr val="bg1">
                    <a:lumMod val="50000"/>
                  </a:schemeClr>
                </a:solidFill>
              </a:rPr>
              <a:t>      layout lattice /rows=1 columns=2 columnweights=(0.6 0.4) columngutter=.5cm;</a:t>
            </a:r>
          </a:p>
          <a:p>
            <a:r>
              <a:rPr lang="en-US" sz="1000" b="1"/>
              <a:t>        layout overlay / yaxisopts=(griddisplay=on); 		</a:t>
            </a:r>
          </a:p>
          <a:p>
            <a:r>
              <a:rPr lang="en-US" sz="1000" b="1"/>
              <a:t>          histogram t2vol / binaxis=false;</a:t>
            </a:r>
          </a:p>
          <a:p>
            <a:r>
              <a:rPr lang="en-US" sz="1000" b="1"/>
              <a:t>          densityplot t2vol / lineattrs=graphfit name='density' legendlabel=’Normal’;                                </a:t>
            </a:r>
          </a:p>
          <a:p>
            <a:r>
              <a:rPr lang="en-US" sz="1000" b="1"/>
              <a:t>          discretelegend 'density' / location=inside halign=left valign=top;</a:t>
            </a:r>
          </a:p>
          <a:p>
            <a:r>
              <a:rPr lang="en-US" sz="1000" b="1"/>
              <a:t>            layout gridded / rows=5 columns=2 opaque=true border=true </a:t>
            </a:r>
            <a:r>
              <a:rPr lang="en-US" sz="1000" b="1" smtClean="0"/>
              <a:t> autoalign</a:t>
            </a:r>
            <a:r>
              <a:rPr lang="en-US" sz="1000" b="1"/>
              <a:t>=(topright);</a:t>
            </a:r>
          </a:p>
          <a:p>
            <a:r>
              <a:rPr lang="en-US" sz="1000" b="1"/>
              <a:t>              entry halign=left 'Mean';    entry halign=right "&amp;mean";</a:t>
            </a:r>
          </a:p>
          <a:p>
            <a:r>
              <a:rPr lang="en-US" sz="1000" b="1"/>
              <a:t>              entry halign=left 'Std.Dev'; entry halign=right "&amp;std";</a:t>
            </a:r>
          </a:p>
          <a:p>
            <a:r>
              <a:rPr lang="en-US" sz="1000" b="1"/>
              <a:t>              entry halign=left 'Median';  entry halign=right "&amp;med";</a:t>
            </a:r>
          </a:p>
          <a:p>
            <a:r>
              <a:rPr lang="en-US" sz="1000" b="1"/>
              <a:t>              entry halign=left 'Min';     entry halign=right "&amp;min";</a:t>
            </a:r>
          </a:p>
          <a:p>
            <a:r>
              <a:rPr lang="en-US" sz="1000" b="1"/>
              <a:t>              entry halign=left 'Max';     entry halign=right "&amp;max";</a:t>
            </a:r>
          </a:p>
          <a:p>
            <a:r>
              <a:rPr lang="en-US" sz="1000" b="1"/>
              <a:t>            endlayout;</a:t>
            </a:r>
          </a:p>
          <a:p>
            <a:r>
              <a:rPr lang="en-US" sz="1000" b="1"/>
              <a:t>        endlayout;</a:t>
            </a:r>
          </a:p>
          <a:p>
            <a:r>
              <a:rPr lang="en-US" sz="1000" b="1"/>
              <a:t> </a:t>
            </a:r>
          </a:p>
          <a:p>
            <a:r>
              <a:rPr lang="en-US" sz="1000" b="1"/>
              <a:t>        layout lattice / rows=2 columns=1 rowgutter=.5cm;</a:t>
            </a:r>
          </a:p>
          <a:p>
            <a:r>
              <a:rPr lang="en-US" sz="1000" b="1"/>
              <a:t>          layout overlay / yaxisopts=(griddisplay=on linearopts=(tickvaluelist</a:t>
            </a:r>
            <a:r>
              <a:rPr lang="en-US" sz="1000" b="1" smtClean="0"/>
              <a:t>=(</a:t>
            </a:r>
            <a:r>
              <a:rPr lang="en-US" sz="1000" b="1"/>
              <a:t>0 3 6 9 12 15)));</a:t>
            </a:r>
          </a:p>
          <a:p>
            <a:r>
              <a:rPr lang="en-US" sz="1000" b="1"/>
              <a:t>            barchart x=gadc;</a:t>
            </a:r>
          </a:p>
          <a:p>
            <a:r>
              <a:rPr lang="en-US" sz="1000" b="1"/>
              <a:t>          endlayout;</a:t>
            </a:r>
          </a:p>
          <a:p>
            <a:r>
              <a:rPr lang="en-US" sz="1000" b="1"/>
              <a:t> </a:t>
            </a:r>
          </a:p>
          <a:p>
            <a:r>
              <a:rPr lang="en-US" sz="1000" b="1"/>
              <a:t>          layout overlay / xaxisopts=(linearopts=(viewmax=4));</a:t>
            </a:r>
          </a:p>
          <a:p>
            <a:r>
              <a:rPr lang="en-US" sz="1000" b="1"/>
              <a:t>            scatterplot x=t1vol y=t2vol;</a:t>
            </a:r>
          </a:p>
          <a:p>
            <a:r>
              <a:rPr lang="en-US" sz="1000" b="1"/>
              <a:t>          endlayout;</a:t>
            </a:r>
          </a:p>
          <a:p>
            <a:r>
              <a:rPr lang="en-US" sz="1000" b="1"/>
              <a:t>        endlayout;</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3" name="Left Bracket 5"/>
          <p:cNvSpPr>
            <a:spLocks/>
          </p:cNvSpPr>
          <p:nvPr/>
        </p:nvSpPr>
        <p:spPr bwMode="auto">
          <a:xfrm>
            <a:off x="1409700" y="2209800"/>
            <a:ext cx="76200" cy="17526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Left Bracket 5"/>
          <p:cNvSpPr>
            <a:spLocks/>
          </p:cNvSpPr>
          <p:nvPr/>
        </p:nvSpPr>
        <p:spPr bwMode="auto">
          <a:xfrm>
            <a:off x="1400175" y="4191000"/>
            <a:ext cx="82550" cy="12954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24</a:t>
            </a:fld>
            <a:endParaRPr lang="en-US" sz="1100"/>
          </a:p>
        </p:txBody>
      </p:sp>
      <p:pic>
        <p:nvPicPr>
          <p:cNvPr id="10"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4598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A3B8773-3E2D-4252-8BA5-775D282D3971}" type="slidenum">
              <a:rPr lang="en-US" altLang="en-US">
                <a:solidFill>
                  <a:schemeClr val="tx2"/>
                </a:solidFill>
              </a:rPr>
              <a:pPr fontAlgn="base">
                <a:spcBef>
                  <a:spcPct val="0"/>
                </a:spcBef>
                <a:spcAft>
                  <a:spcPct val="0"/>
                </a:spcAft>
              </a:pPr>
              <a:t>25</a:t>
            </a:fld>
            <a:endParaRPr lang="en-US" altLang="en-US" sz="1100">
              <a:solidFill>
                <a:schemeClr val="tx2"/>
              </a:solidFill>
            </a:endParaRPr>
          </a:p>
        </p:txBody>
      </p:sp>
      <p:pic>
        <p:nvPicPr>
          <p:cNvPr id="2" name="Picture 2" descr="I:\SHARE\USERS\kmcconvi\PharmaSUG\HALT_MRI.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57949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solidFill>
                  <a:schemeClr val="bg1">
                    <a:lumMod val="50000"/>
                  </a:schemeClr>
                </a:solidFill>
              </a:rPr>
              <a:t>      layout lattice /rows=1 columns=2 columnweights=(0.6 0.4) columngutter=.5cm;</a:t>
            </a:r>
          </a:p>
          <a:p>
            <a:r>
              <a:rPr lang="en-US" sz="1000">
                <a:solidFill>
                  <a:schemeClr val="bg1">
                    <a:lumMod val="50000"/>
                  </a:schemeClr>
                </a:solidFill>
              </a:rPr>
              <a:t>        layout overlay / yaxisopts=(griddisplay=on); 		</a:t>
            </a:r>
          </a:p>
          <a:p>
            <a:r>
              <a:rPr lang="en-US" sz="1000">
                <a:solidFill>
                  <a:schemeClr val="bg1">
                    <a:lumMod val="50000"/>
                  </a:schemeClr>
                </a:solidFill>
              </a:rPr>
              <a:t>          histogram t2vol / binaxis=false;</a:t>
            </a:r>
          </a:p>
          <a:p>
            <a:r>
              <a:rPr lang="en-US" sz="1000">
                <a:solidFill>
                  <a:schemeClr val="bg1">
                    <a:lumMod val="50000"/>
                  </a:schemeClr>
                </a:solidFill>
              </a:rPr>
              <a:t>          densityplot t2vol / lineattrs=graphfit name='density' legendlabel=’Normal’;                                </a:t>
            </a:r>
          </a:p>
          <a:p>
            <a:r>
              <a:rPr lang="en-US" sz="1000">
                <a:solidFill>
                  <a:schemeClr val="bg1">
                    <a:lumMod val="50000"/>
                  </a:schemeClr>
                </a:solidFill>
              </a:rPr>
              <a:t>          discretelegend 'density' / location=inside halign=left valign=top;</a:t>
            </a:r>
          </a:p>
          <a:p>
            <a:r>
              <a:rPr lang="en-US" sz="1000">
                <a:solidFill>
                  <a:schemeClr val="bg1">
                    <a:lumMod val="50000"/>
                  </a:schemeClr>
                </a:solidFill>
              </a:rPr>
              <a:t>            layout gridded / rows=5 columns=2 opaque=true border=true </a:t>
            </a:r>
            <a:r>
              <a:rPr lang="en-US" sz="1000" smtClean="0">
                <a:solidFill>
                  <a:schemeClr val="bg1">
                    <a:lumMod val="50000"/>
                  </a:schemeClr>
                </a:solidFill>
              </a:rPr>
              <a:t> autoalign</a:t>
            </a:r>
            <a:r>
              <a:rPr lang="en-US" sz="1000">
                <a:solidFill>
                  <a:schemeClr val="bg1">
                    <a:lumMod val="50000"/>
                  </a:schemeClr>
                </a:solidFill>
              </a:rPr>
              <a:t>=(topright);</a:t>
            </a:r>
          </a:p>
          <a:p>
            <a:r>
              <a:rPr lang="en-US" sz="1000">
                <a:solidFill>
                  <a:schemeClr val="bg1">
                    <a:lumMod val="50000"/>
                  </a:schemeClr>
                </a:solidFill>
              </a:rPr>
              <a:t>              entry halign=left 'Mean';    entry halign=right "&amp;mean";</a:t>
            </a:r>
          </a:p>
          <a:p>
            <a:r>
              <a:rPr lang="en-US" sz="1000">
                <a:solidFill>
                  <a:schemeClr val="bg1">
                    <a:lumMod val="50000"/>
                  </a:schemeClr>
                </a:solidFill>
              </a:rPr>
              <a:t>              entry halign=left 'Std.Dev'; entry halign=right "&amp;std";</a:t>
            </a:r>
          </a:p>
          <a:p>
            <a:r>
              <a:rPr lang="en-US" sz="1000">
                <a:solidFill>
                  <a:schemeClr val="bg1">
                    <a:lumMod val="50000"/>
                  </a:schemeClr>
                </a:solidFill>
              </a:rPr>
              <a:t>              entry halign=left 'Median';  entry halign=right "&amp;med";</a:t>
            </a:r>
          </a:p>
          <a:p>
            <a:r>
              <a:rPr lang="en-US" sz="1000">
                <a:solidFill>
                  <a:schemeClr val="bg1">
                    <a:lumMod val="50000"/>
                  </a:schemeClr>
                </a:solidFill>
              </a:rPr>
              <a:t>              entry halign=left 'Min';     entry halign=right "&amp;min";</a:t>
            </a:r>
          </a:p>
          <a:p>
            <a:r>
              <a:rPr lang="en-US" sz="1000">
                <a:solidFill>
                  <a:schemeClr val="bg1">
                    <a:lumMod val="50000"/>
                  </a:schemeClr>
                </a:solidFill>
              </a:rPr>
              <a:t>              entry halign=left 'Max';     entry halign=right "&amp;max";</a:t>
            </a:r>
          </a:p>
          <a:p>
            <a:r>
              <a:rPr lang="en-US" sz="1000">
                <a:solidFill>
                  <a:schemeClr val="bg1">
                    <a:lumMod val="50000"/>
                  </a:schemeClr>
                </a:solidFill>
              </a:rPr>
              <a:t>            endlayout;</a:t>
            </a:r>
          </a:p>
          <a:p>
            <a:r>
              <a:rPr lang="en-US" sz="1000">
                <a:solidFill>
                  <a:schemeClr val="bg1">
                    <a:lumMod val="50000"/>
                  </a:schemeClr>
                </a:solidFill>
              </a:rPr>
              <a:t>        endlayout;</a:t>
            </a:r>
          </a:p>
          <a:p>
            <a:r>
              <a:rPr lang="en-US" sz="1000" b="1"/>
              <a:t> </a:t>
            </a:r>
          </a:p>
          <a:p>
            <a:r>
              <a:rPr lang="en-US" sz="1000" b="1"/>
              <a:t>        layout lattice / rows=2 columns=1 </a:t>
            </a:r>
            <a:r>
              <a:rPr lang="en-US" sz="1000">
                <a:solidFill>
                  <a:schemeClr val="bg1">
                    <a:lumMod val="50000"/>
                  </a:schemeClr>
                </a:solidFill>
              </a:rPr>
              <a:t>rowgutter=.5cm;</a:t>
            </a:r>
          </a:p>
          <a:p>
            <a:r>
              <a:rPr lang="en-US" sz="1000" b="1"/>
              <a:t>          layout overlay / yaxisopts=(griddisplay=on linearopts=(tickvaluelist</a:t>
            </a:r>
            <a:r>
              <a:rPr lang="en-US" sz="1000" b="1" smtClean="0"/>
              <a:t>=(</a:t>
            </a:r>
            <a:r>
              <a:rPr lang="en-US" sz="1000" b="1"/>
              <a:t>0 3 6 9 12 15)));</a:t>
            </a:r>
          </a:p>
          <a:p>
            <a:r>
              <a:rPr lang="en-US" sz="1000" b="1"/>
              <a:t>            barchart x=gadc;</a:t>
            </a:r>
          </a:p>
          <a:p>
            <a:r>
              <a:rPr lang="en-US" sz="1000" b="1"/>
              <a:t>          endlayout;</a:t>
            </a:r>
          </a:p>
          <a:p>
            <a:r>
              <a:rPr lang="en-US" sz="1000" b="1"/>
              <a:t> </a:t>
            </a:r>
          </a:p>
          <a:p>
            <a:r>
              <a:rPr lang="en-US" sz="1000" b="1"/>
              <a:t>          layout overlay / xaxisopts=(linearopts=(viewmax=4));</a:t>
            </a:r>
          </a:p>
          <a:p>
            <a:r>
              <a:rPr lang="en-US" sz="1000" b="1"/>
              <a:t>            scatterplot x=t1vol y=t2vol;</a:t>
            </a:r>
          </a:p>
          <a:p>
            <a:r>
              <a:rPr lang="en-US" sz="1000" b="1"/>
              <a:t>          endlayout;</a:t>
            </a:r>
          </a:p>
          <a:p>
            <a:r>
              <a:rPr lang="en-US" sz="1000" b="1"/>
              <a:t>        endlayout;</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7" name="Left Bracket 5"/>
          <p:cNvSpPr>
            <a:spLocks/>
          </p:cNvSpPr>
          <p:nvPr/>
        </p:nvSpPr>
        <p:spPr bwMode="auto">
          <a:xfrm>
            <a:off x="1447800" y="4343400"/>
            <a:ext cx="82550" cy="3810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Left Bracket 5"/>
          <p:cNvSpPr>
            <a:spLocks/>
          </p:cNvSpPr>
          <p:nvPr/>
        </p:nvSpPr>
        <p:spPr bwMode="auto">
          <a:xfrm>
            <a:off x="1447800" y="4953000"/>
            <a:ext cx="82550" cy="3810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26</a:t>
            </a:fld>
            <a:endParaRPr lang="en-US" sz="1100"/>
          </a:p>
        </p:txBody>
      </p:sp>
      <p:pic>
        <p:nvPicPr>
          <p:cNvPr id="11"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1183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solidFill>
                  <a:schemeClr val="bg1">
                    <a:lumMod val="50000"/>
                  </a:schemeClr>
                </a:solidFill>
              </a:rPr>
              <a:t>      layout lattice /rows=1 columns=2 columnweights=(0.6 0.4) </a:t>
            </a:r>
            <a:r>
              <a:rPr lang="en-US" sz="1000" b="1"/>
              <a:t>columngutter=.5cm</a:t>
            </a:r>
            <a:r>
              <a:rPr lang="en-US" sz="1000">
                <a:solidFill>
                  <a:schemeClr val="bg1">
                    <a:lumMod val="50000"/>
                  </a:schemeClr>
                </a:solidFill>
              </a:rPr>
              <a:t>;</a:t>
            </a:r>
          </a:p>
          <a:p>
            <a:r>
              <a:rPr lang="en-US" sz="1000">
                <a:solidFill>
                  <a:schemeClr val="bg1">
                    <a:lumMod val="50000"/>
                  </a:schemeClr>
                </a:solidFill>
              </a:rPr>
              <a:t>        layout overlay / yaxisopts=(griddisplay=on); 		</a:t>
            </a:r>
          </a:p>
          <a:p>
            <a:r>
              <a:rPr lang="en-US" sz="1000">
                <a:solidFill>
                  <a:schemeClr val="bg1">
                    <a:lumMod val="50000"/>
                  </a:schemeClr>
                </a:solidFill>
              </a:rPr>
              <a:t>          histogram t2vol / binaxis=false;</a:t>
            </a:r>
          </a:p>
          <a:p>
            <a:r>
              <a:rPr lang="en-US" sz="1000">
                <a:solidFill>
                  <a:schemeClr val="bg1">
                    <a:lumMod val="50000"/>
                  </a:schemeClr>
                </a:solidFill>
              </a:rPr>
              <a:t>          densityplot t2vol / lineattrs=graphfit name='density' legendlabel=’Normal’;                                </a:t>
            </a:r>
          </a:p>
          <a:p>
            <a:r>
              <a:rPr lang="en-US" sz="1000">
                <a:solidFill>
                  <a:schemeClr val="bg1">
                    <a:lumMod val="50000"/>
                  </a:schemeClr>
                </a:solidFill>
              </a:rPr>
              <a:t>          discretelegend 'density' / location=inside halign=left valign=top;</a:t>
            </a:r>
          </a:p>
          <a:p>
            <a:r>
              <a:rPr lang="en-US" sz="1000">
                <a:solidFill>
                  <a:schemeClr val="bg1">
                    <a:lumMod val="50000"/>
                  </a:schemeClr>
                </a:solidFill>
              </a:rPr>
              <a:t>            layout gridded / rows=5 columns=2 opaque=true border=true </a:t>
            </a:r>
            <a:r>
              <a:rPr lang="en-US" sz="1000" smtClean="0">
                <a:solidFill>
                  <a:schemeClr val="bg1">
                    <a:lumMod val="50000"/>
                  </a:schemeClr>
                </a:solidFill>
              </a:rPr>
              <a:t> autoalign</a:t>
            </a:r>
            <a:r>
              <a:rPr lang="en-US" sz="1000">
                <a:solidFill>
                  <a:schemeClr val="bg1">
                    <a:lumMod val="50000"/>
                  </a:schemeClr>
                </a:solidFill>
              </a:rPr>
              <a:t>=(topright);</a:t>
            </a:r>
          </a:p>
          <a:p>
            <a:r>
              <a:rPr lang="en-US" sz="1000">
                <a:solidFill>
                  <a:schemeClr val="bg1">
                    <a:lumMod val="50000"/>
                  </a:schemeClr>
                </a:solidFill>
              </a:rPr>
              <a:t>              entry halign=left 'Mean';    entry halign=right "&amp;mean";</a:t>
            </a:r>
          </a:p>
          <a:p>
            <a:r>
              <a:rPr lang="en-US" sz="1000">
                <a:solidFill>
                  <a:schemeClr val="bg1">
                    <a:lumMod val="50000"/>
                  </a:schemeClr>
                </a:solidFill>
              </a:rPr>
              <a:t>              entry halign=left 'Std.Dev'; entry halign=right "&amp;std";</a:t>
            </a:r>
          </a:p>
          <a:p>
            <a:r>
              <a:rPr lang="en-US" sz="1000">
                <a:solidFill>
                  <a:schemeClr val="bg1">
                    <a:lumMod val="50000"/>
                  </a:schemeClr>
                </a:solidFill>
              </a:rPr>
              <a:t>              entry halign=left 'Median';  entry halign=right "&amp;med";</a:t>
            </a:r>
          </a:p>
          <a:p>
            <a:r>
              <a:rPr lang="en-US" sz="1000">
                <a:solidFill>
                  <a:schemeClr val="bg1">
                    <a:lumMod val="50000"/>
                  </a:schemeClr>
                </a:solidFill>
              </a:rPr>
              <a:t>              entry halign=left 'Min';     entry halign=right "&amp;min";</a:t>
            </a:r>
          </a:p>
          <a:p>
            <a:r>
              <a:rPr lang="en-US" sz="1000">
                <a:solidFill>
                  <a:schemeClr val="bg1">
                    <a:lumMod val="50000"/>
                  </a:schemeClr>
                </a:solidFill>
              </a:rPr>
              <a:t>              entry halign=left 'Max';     entry halign=right "&amp;max";</a:t>
            </a:r>
          </a:p>
          <a:p>
            <a:r>
              <a:rPr lang="en-US" sz="1000">
                <a:solidFill>
                  <a:schemeClr val="bg1">
                    <a:lumMod val="50000"/>
                  </a:schemeClr>
                </a:solidFill>
              </a:rPr>
              <a:t>            endlayout;</a:t>
            </a:r>
          </a:p>
          <a:p>
            <a:r>
              <a:rPr lang="en-US" sz="1000">
                <a:solidFill>
                  <a:schemeClr val="bg1">
                    <a:lumMod val="50000"/>
                  </a:schemeClr>
                </a:solidFill>
              </a:rPr>
              <a:t>        endlayout;</a:t>
            </a:r>
          </a:p>
          <a:p>
            <a:r>
              <a:rPr lang="en-US" sz="1000" b="1"/>
              <a:t> </a:t>
            </a:r>
          </a:p>
          <a:p>
            <a:r>
              <a:rPr lang="en-US" sz="1000" b="1"/>
              <a:t>        layout lattice / rows=2 columns=1 rowgutter=.5cm;</a:t>
            </a:r>
          </a:p>
          <a:p>
            <a:r>
              <a:rPr lang="en-US" sz="1000" b="1"/>
              <a:t>          layout overlay / yaxisopts=(griddisplay=on linearopts=(tickvaluelist</a:t>
            </a:r>
            <a:r>
              <a:rPr lang="en-US" sz="1000" b="1" smtClean="0"/>
              <a:t>=(</a:t>
            </a:r>
            <a:r>
              <a:rPr lang="en-US" sz="1000" b="1"/>
              <a:t>0 3 6 9 12 15)));</a:t>
            </a:r>
          </a:p>
          <a:p>
            <a:r>
              <a:rPr lang="en-US" sz="1000" b="1"/>
              <a:t>            barchart x=gadc;</a:t>
            </a:r>
          </a:p>
          <a:p>
            <a:r>
              <a:rPr lang="en-US" sz="1000" b="1"/>
              <a:t>          endlayout;</a:t>
            </a:r>
          </a:p>
          <a:p>
            <a:r>
              <a:rPr lang="en-US" sz="1000" b="1"/>
              <a:t> </a:t>
            </a:r>
          </a:p>
          <a:p>
            <a:r>
              <a:rPr lang="en-US" sz="1000" b="1"/>
              <a:t>          layout overlay / xaxisopts=(linearopts=(viewmax=4));</a:t>
            </a:r>
          </a:p>
          <a:p>
            <a:r>
              <a:rPr lang="en-US" sz="1000" b="1"/>
              <a:t>            scatterplot x=t1vol y=t2vol;</a:t>
            </a:r>
          </a:p>
          <a:p>
            <a:r>
              <a:rPr lang="en-US" sz="1000" b="1"/>
              <a:t>          endlayout;</a:t>
            </a:r>
          </a:p>
          <a:p>
            <a:r>
              <a:rPr lang="en-US" sz="1000" b="1"/>
              <a:t>        endlayout;</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7" name="Left Bracket 5"/>
          <p:cNvSpPr>
            <a:spLocks/>
          </p:cNvSpPr>
          <p:nvPr/>
        </p:nvSpPr>
        <p:spPr bwMode="auto">
          <a:xfrm>
            <a:off x="1447800" y="4343400"/>
            <a:ext cx="82550" cy="3810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Left Bracket 5"/>
          <p:cNvSpPr>
            <a:spLocks/>
          </p:cNvSpPr>
          <p:nvPr/>
        </p:nvSpPr>
        <p:spPr bwMode="auto">
          <a:xfrm>
            <a:off x="1447800" y="4953000"/>
            <a:ext cx="82550" cy="3810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27</a:t>
            </a:fld>
            <a:endParaRPr lang="en-US" sz="1100"/>
          </a:p>
        </p:txBody>
      </p:sp>
      <p:pic>
        <p:nvPicPr>
          <p:cNvPr id="11"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908574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A3B8773-3E2D-4252-8BA5-775D282D3971}" type="slidenum">
              <a:rPr lang="en-US" altLang="en-US">
                <a:solidFill>
                  <a:schemeClr val="tx2"/>
                </a:solidFill>
              </a:rPr>
              <a:pPr fontAlgn="base">
                <a:spcBef>
                  <a:spcPct val="0"/>
                </a:spcBef>
                <a:spcAft>
                  <a:spcPct val="0"/>
                </a:spcAft>
              </a:pPr>
              <a:t>28</a:t>
            </a:fld>
            <a:endParaRPr lang="en-US" altLang="en-US" sz="1100">
              <a:solidFill>
                <a:schemeClr val="tx2"/>
              </a:solidFill>
            </a:endParaRPr>
          </a:p>
        </p:txBody>
      </p:sp>
      <p:pic>
        <p:nvPicPr>
          <p:cNvPr id="2" name="Picture 2" descr="I:\SHARE\USERS\kmcconvi\PharmaSUG\HALT_MRI.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3588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solidFill>
                  <a:schemeClr val="bg1">
                    <a:lumMod val="50000"/>
                  </a:schemeClr>
                </a:solidFill>
              </a:rPr>
              <a:t>      layout lattice /rows=1 columns=2 columnweights=(0.6 0.4) columngutter=.5cm;</a:t>
            </a:r>
          </a:p>
          <a:p>
            <a:r>
              <a:rPr lang="en-US" sz="1000" b="1"/>
              <a:t>        layout overlay / yaxisopts=(griddisplay=on); 		</a:t>
            </a:r>
          </a:p>
          <a:p>
            <a:r>
              <a:rPr lang="en-US" sz="1000" b="1"/>
              <a:t>          histogram t2vol / binaxis=false;</a:t>
            </a:r>
          </a:p>
          <a:p>
            <a:r>
              <a:rPr lang="en-US" sz="1000" b="1"/>
              <a:t>          densityplot t2vol / lineattrs=graphfit name='density' legendlabel=’Normal’;                                </a:t>
            </a:r>
          </a:p>
          <a:p>
            <a:r>
              <a:rPr lang="en-US" sz="1000" b="1"/>
              <a:t>          discretelegend 'density' / location=inside halign=left valign=top;</a:t>
            </a:r>
          </a:p>
          <a:p>
            <a:r>
              <a:rPr lang="en-US" sz="1000" b="1"/>
              <a:t>            layout gridded / rows=5 columns=2 opaque=true border=true </a:t>
            </a:r>
            <a:r>
              <a:rPr lang="en-US" sz="1000" b="1" smtClean="0"/>
              <a:t> autoalign</a:t>
            </a:r>
            <a:r>
              <a:rPr lang="en-US" sz="1000" b="1"/>
              <a:t>=(topright);</a:t>
            </a:r>
          </a:p>
          <a:p>
            <a:r>
              <a:rPr lang="en-US" sz="1000" b="1"/>
              <a:t>              entry halign=left 'Mean';    entry halign=right "&amp;mean";</a:t>
            </a:r>
          </a:p>
          <a:p>
            <a:r>
              <a:rPr lang="en-US" sz="1000" b="1"/>
              <a:t>              entry halign=left 'Std.Dev'; entry halign=right "&amp;std";</a:t>
            </a:r>
          </a:p>
          <a:p>
            <a:r>
              <a:rPr lang="en-US" sz="1000" b="1"/>
              <a:t>              entry halign=left 'Median';  entry halign=right "&amp;med";</a:t>
            </a:r>
          </a:p>
          <a:p>
            <a:r>
              <a:rPr lang="en-US" sz="1000" b="1"/>
              <a:t>              entry halign=left 'Min';     entry halign=right "&amp;min";</a:t>
            </a:r>
          </a:p>
          <a:p>
            <a:r>
              <a:rPr lang="en-US" sz="1000" b="1"/>
              <a:t>              entry halign=left 'Max';     entry halign=right "&amp;max";</a:t>
            </a:r>
          </a:p>
          <a:p>
            <a:r>
              <a:rPr lang="en-US" sz="1000" b="1"/>
              <a:t>            endlayout;</a:t>
            </a:r>
          </a:p>
          <a:p>
            <a:r>
              <a:rPr lang="en-US" sz="1000" b="1"/>
              <a:t>        endlayout;</a:t>
            </a:r>
          </a:p>
          <a:p>
            <a:r>
              <a:rPr lang="en-US" sz="1000">
                <a:solidFill>
                  <a:schemeClr val="bg1">
                    <a:lumMod val="50000"/>
                  </a:schemeClr>
                </a:solidFill>
              </a:rPr>
              <a:t> </a:t>
            </a:r>
          </a:p>
          <a:p>
            <a:r>
              <a:rPr lang="en-US" sz="1000">
                <a:solidFill>
                  <a:schemeClr val="bg1">
                    <a:lumMod val="50000"/>
                  </a:schemeClr>
                </a:solidFill>
              </a:rPr>
              <a:t>        layout lattice / rows=2 columns=1 rowgutter=.5cm;</a:t>
            </a:r>
          </a:p>
          <a:p>
            <a:r>
              <a:rPr lang="en-US" sz="1000">
                <a:solidFill>
                  <a:schemeClr val="bg1">
                    <a:lumMod val="50000"/>
                  </a:schemeClr>
                </a:solidFill>
              </a:rPr>
              <a:t>          layout overlay / yaxisopts=(griddisplay=on linearopts=(tickvaluelist</a:t>
            </a:r>
            <a:r>
              <a:rPr lang="en-US" sz="1000" smtClean="0">
                <a:solidFill>
                  <a:schemeClr val="bg1">
                    <a:lumMod val="50000"/>
                  </a:schemeClr>
                </a:solidFill>
              </a:rPr>
              <a:t>=(</a:t>
            </a:r>
            <a:r>
              <a:rPr lang="en-US" sz="1000">
                <a:solidFill>
                  <a:schemeClr val="bg1">
                    <a:lumMod val="50000"/>
                  </a:schemeClr>
                </a:solidFill>
              </a:rPr>
              <a:t>0 3 6 9 12 15)));</a:t>
            </a:r>
          </a:p>
          <a:p>
            <a:r>
              <a:rPr lang="en-US" sz="1000">
                <a:solidFill>
                  <a:schemeClr val="bg1">
                    <a:lumMod val="50000"/>
                  </a:schemeClr>
                </a:solidFill>
              </a:rPr>
              <a:t>            barchart x=gadc;</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layout overlay / xaxisopts=(linearopts=(viewmax=4));</a:t>
            </a:r>
          </a:p>
          <a:p>
            <a:r>
              <a:rPr lang="en-US" sz="1000">
                <a:solidFill>
                  <a:schemeClr val="bg1">
                    <a:lumMod val="50000"/>
                  </a:schemeClr>
                </a:solidFill>
              </a:rPr>
              <a:t>            scatterplot x=t1vol y=t2vol;</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7" name="Left Bracket 5"/>
          <p:cNvSpPr>
            <a:spLocks/>
          </p:cNvSpPr>
          <p:nvPr/>
        </p:nvSpPr>
        <p:spPr bwMode="auto">
          <a:xfrm>
            <a:off x="1447800" y="2209800"/>
            <a:ext cx="45719" cy="17526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29</a:t>
            </a:fld>
            <a:endParaRPr lang="en-US" sz="1100"/>
          </a:p>
        </p:txBody>
      </p:sp>
      <p:pic>
        <p:nvPicPr>
          <p:cNvPr id="10"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03262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B9704C-0177-48B1-A349-989554C3B204}" type="slidenum">
              <a:rPr lang="en-US" smtClean="0"/>
              <a:pPr>
                <a:defRPr/>
              </a:pPr>
              <a:t>3</a:t>
            </a:fld>
            <a:endParaRPr lang="en-US" sz="1100"/>
          </a:p>
        </p:txBody>
      </p:sp>
      <p:sp>
        <p:nvSpPr>
          <p:cNvPr id="2" name="Content Placeholder 1"/>
          <p:cNvSpPr>
            <a:spLocks noGrp="1"/>
          </p:cNvSpPr>
          <p:nvPr>
            <p:ph idx="4294967295"/>
          </p:nvPr>
        </p:nvSpPr>
        <p:spPr>
          <a:xfrm>
            <a:off x="228600" y="1481138"/>
            <a:ext cx="8229600" cy="4525962"/>
          </a:xfrm>
        </p:spPr>
        <p:txBody>
          <a:bodyPr/>
          <a:lstStyle/>
          <a:p>
            <a:r>
              <a:rPr lang="en-US" smtClean="0"/>
              <a:t>TMPLOUT</a:t>
            </a:r>
            <a:endParaRPr lang="en-US"/>
          </a:p>
        </p:txBody>
      </p:sp>
      <p:sp>
        <p:nvSpPr>
          <p:cNvPr id="3" name="Title 2"/>
          <p:cNvSpPr>
            <a:spLocks noGrp="1"/>
          </p:cNvSpPr>
          <p:nvPr>
            <p:ph type="title" idx="4294967295"/>
          </p:nvPr>
        </p:nvSpPr>
        <p:spPr>
          <a:xfrm>
            <a:off x="152400" y="274638"/>
            <a:ext cx="6934200" cy="1143000"/>
          </a:xfrm>
        </p:spPr>
        <p:txBody>
          <a:bodyPr/>
          <a:lstStyle/>
          <a:p>
            <a:r>
              <a:rPr lang="en-US" smtClean="0"/>
              <a:t>Shortcut!</a:t>
            </a:r>
            <a:endParaRPr lang="en-US"/>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971675"/>
            <a:ext cx="6343650" cy="771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3962400" y="1905000"/>
            <a:ext cx="3219450" cy="4524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00250" y="2667000"/>
            <a:ext cx="5257800" cy="34810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1"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9758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6934200" cy="5632311"/>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mri;</a:t>
            </a:r>
          </a:p>
          <a:p>
            <a:r>
              <a:rPr lang="en-US" sz="1000">
                <a:solidFill>
                  <a:schemeClr val="bg1">
                    <a:lumMod val="50000"/>
                  </a:schemeClr>
                </a:solidFill>
              </a:rPr>
              <a:t>    begingraph;</a:t>
            </a:r>
          </a:p>
          <a:p>
            <a:r>
              <a:rPr lang="en-US" sz="1000">
                <a:solidFill>
                  <a:schemeClr val="bg1">
                    <a:lumMod val="50000"/>
                  </a:schemeClr>
                </a:solidFill>
              </a:rPr>
              <a:t>      entrytitle 'Baseline MRI Characteristics';</a:t>
            </a:r>
          </a:p>
          <a:p>
            <a:r>
              <a:rPr lang="en-US" sz="1000"/>
              <a:t> </a:t>
            </a:r>
          </a:p>
          <a:p>
            <a:r>
              <a:rPr lang="en-US" sz="1000">
                <a:solidFill>
                  <a:schemeClr val="bg1">
                    <a:lumMod val="50000"/>
                  </a:schemeClr>
                </a:solidFill>
              </a:rPr>
              <a:t>      layout lattice /rows=1 columns=2 columnweights=(0.6 0.4) columngutter=.5cm;</a:t>
            </a:r>
          </a:p>
          <a:p>
            <a:r>
              <a:rPr lang="en-US" sz="1000" b="1"/>
              <a:t>        </a:t>
            </a:r>
            <a:r>
              <a:rPr lang="en-US" sz="1000">
                <a:solidFill>
                  <a:schemeClr val="bg1">
                    <a:lumMod val="50000"/>
                  </a:schemeClr>
                </a:solidFill>
              </a:rPr>
              <a:t>layout overlay / yaxisopts=(griddisplay=on); 		</a:t>
            </a:r>
          </a:p>
          <a:p>
            <a:r>
              <a:rPr lang="en-US" sz="1000">
                <a:solidFill>
                  <a:schemeClr val="bg1">
                    <a:lumMod val="50000"/>
                  </a:schemeClr>
                </a:solidFill>
              </a:rPr>
              <a:t>          histogram t2vol / binaxis=false;</a:t>
            </a:r>
          </a:p>
          <a:p>
            <a:r>
              <a:rPr lang="en-US" sz="1000">
                <a:solidFill>
                  <a:schemeClr val="bg1">
                    <a:lumMod val="50000"/>
                  </a:schemeClr>
                </a:solidFill>
              </a:rPr>
              <a:t>          densityplot t2vol / lineattrs=graphfit name='density' legendlabel=’Normal’;                                </a:t>
            </a:r>
          </a:p>
          <a:p>
            <a:r>
              <a:rPr lang="en-US" sz="1000">
                <a:solidFill>
                  <a:schemeClr val="bg1">
                    <a:lumMod val="50000"/>
                  </a:schemeClr>
                </a:solidFill>
              </a:rPr>
              <a:t>          discretelegend 'density' / location=inside halign=left valign=top;</a:t>
            </a:r>
          </a:p>
          <a:p>
            <a:r>
              <a:rPr lang="en-US" sz="1000" b="1"/>
              <a:t>            layout gridded / rows=5 columns=2 opaque=true border=true </a:t>
            </a:r>
            <a:r>
              <a:rPr lang="en-US" sz="1000" b="1" smtClean="0"/>
              <a:t> autoalign</a:t>
            </a:r>
            <a:r>
              <a:rPr lang="en-US" sz="1000" b="1"/>
              <a:t>=(topright);</a:t>
            </a:r>
          </a:p>
          <a:p>
            <a:r>
              <a:rPr lang="en-US" sz="1000" b="1"/>
              <a:t>              entry halign=left 'Mean';    entry halign=right "&amp;mean";</a:t>
            </a:r>
          </a:p>
          <a:p>
            <a:r>
              <a:rPr lang="en-US" sz="1000" b="1"/>
              <a:t>              entry halign=left 'Std.Dev'; entry halign=right "&amp;std";</a:t>
            </a:r>
          </a:p>
          <a:p>
            <a:r>
              <a:rPr lang="en-US" sz="1000" b="1"/>
              <a:t>              entry halign=left 'Median';  entry halign=right "&amp;med";</a:t>
            </a:r>
          </a:p>
          <a:p>
            <a:r>
              <a:rPr lang="en-US" sz="1000" b="1"/>
              <a:t>              entry halign=left 'Min';     entry halign=right "&amp;min";</a:t>
            </a:r>
          </a:p>
          <a:p>
            <a:r>
              <a:rPr lang="en-US" sz="1000" b="1"/>
              <a:t>              entry halign=left 'Max';     entry halign=right "&amp;max";</a:t>
            </a:r>
          </a:p>
          <a:p>
            <a:r>
              <a:rPr lang="en-US" sz="1000" b="1"/>
              <a:t>            endlayout;</a:t>
            </a:r>
          </a:p>
          <a:p>
            <a:r>
              <a:rPr lang="en-US" sz="1000" b="1"/>
              <a:t>        </a:t>
            </a:r>
            <a:r>
              <a:rPr lang="en-US" sz="1000">
                <a:solidFill>
                  <a:schemeClr val="bg1">
                    <a:lumMod val="50000"/>
                  </a:schemeClr>
                </a:solidFill>
              </a:rPr>
              <a:t>endlayout;</a:t>
            </a:r>
          </a:p>
          <a:p>
            <a:r>
              <a:rPr lang="en-US" sz="1000">
                <a:solidFill>
                  <a:schemeClr val="bg1">
                    <a:lumMod val="50000"/>
                  </a:schemeClr>
                </a:solidFill>
              </a:rPr>
              <a:t> </a:t>
            </a:r>
          </a:p>
          <a:p>
            <a:r>
              <a:rPr lang="en-US" sz="1000">
                <a:solidFill>
                  <a:schemeClr val="bg1">
                    <a:lumMod val="50000"/>
                  </a:schemeClr>
                </a:solidFill>
              </a:rPr>
              <a:t>        layout lattice / rows=2 columns=1 rowgutter=.5cm;</a:t>
            </a:r>
          </a:p>
          <a:p>
            <a:r>
              <a:rPr lang="en-US" sz="1000">
                <a:solidFill>
                  <a:schemeClr val="bg1">
                    <a:lumMod val="50000"/>
                  </a:schemeClr>
                </a:solidFill>
              </a:rPr>
              <a:t>          layout overlay / yaxisopts=(griddisplay=on linearopts=(tickvaluelist</a:t>
            </a:r>
            <a:r>
              <a:rPr lang="en-US" sz="1000" smtClean="0">
                <a:solidFill>
                  <a:schemeClr val="bg1">
                    <a:lumMod val="50000"/>
                  </a:schemeClr>
                </a:solidFill>
              </a:rPr>
              <a:t>=(</a:t>
            </a:r>
            <a:r>
              <a:rPr lang="en-US" sz="1000">
                <a:solidFill>
                  <a:schemeClr val="bg1">
                    <a:lumMod val="50000"/>
                  </a:schemeClr>
                </a:solidFill>
              </a:rPr>
              <a:t>0 3 6 9 12 15)));</a:t>
            </a:r>
          </a:p>
          <a:p>
            <a:r>
              <a:rPr lang="en-US" sz="1000">
                <a:solidFill>
                  <a:schemeClr val="bg1">
                    <a:lumMod val="50000"/>
                  </a:schemeClr>
                </a:solidFill>
              </a:rPr>
              <a:t>            barchart x=gadc;</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layout overlay / xaxisopts=(linearopts=(viewmax=4));</a:t>
            </a:r>
          </a:p>
          <a:p>
            <a:r>
              <a:rPr lang="en-US" sz="1000">
                <a:solidFill>
                  <a:schemeClr val="bg1">
                    <a:lumMod val="50000"/>
                  </a:schemeClr>
                </a:solidFill>
              </a:rPr>
              <a:t>            scatterplot x=t1vol y=t2vol;</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template=mri;</a:t>
            </a:r>
          </a:p>
          <a:p>
            <a:r>
              <a:rPr lang="en-US" sz="1000">
                <a:solidFill>
                  <a:schemeClr val="bg1">
                    <a:lumMod val="50000"/>
                  </a:schemeClr>
                </a:solidFill>
              </a:rPr>
              <a:t>run;</a:t>
            </a:r>
          </a:p>
          <a:p>
            <a:endParaRPr lang="en-US" sz="1000"/>
          </a:p>
        </p:txBody>
      </p:sp>
      <p:sp>
        <p:nvSpPr>
          <p:cNvPr id="7" name="Left Bracket 5"/>
          <p:cNvSpPr>
            <a:spLocks/>
          </p:cNvSpPr>
          <p:nvPr/>
        </p:nvSpPr>
        <p:spPr bwMode="auto">
          <a:xfrm>
            <a:off x="1447800" y="2209800"/>
            <a:ext cx="45719" cy="1752600"/>
          </a:xfrm>
          <a:prstGeom prst="leftBracket">
            <a:avLst>
              <a:gd name="adj" fmla="val 989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30</a:t>
            </a:fld>
            <a:endParaRPr lang="en-US" sz="1100"/>
          </a:p>
        </p:txBody>
      </p:sp>
      <p:pic>
        <p:nvPicPr>
          <p:cNvPr id="10"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35380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CA3B8773-3E2D-4252-8BA5-775D282D3971}" type="slidenum">
              <a:rPr lang="en-US" altLang="en-US">
                <a:solidFill>
                  <a:schemeClr val="tx2"/>
                </a:solidFill>
              </a:rPr>
              <a:pPr fontAlgn="base">
                <a:spcBef>
                  <a:spcPct val="0"/>
                </a:spcBef>
                <a:spcAft>
                  <a:spcPct val="0"/>
                </a:spcAft>
              </a:pPr>
              <a:t>31</a:t>
            </a:fld>
            <a:endParaRPr lang="en-US" altLang="en-US" sz="1100">
              <a:solidFill>
                <a:schemeClr val="tx2"/>
              </a:solidFill>
            </a:endParaRPr>
          </a:p>
        </p:txBody>
      </p:sp>
      <p:pic>
        <p:nvPicPr>
          <p:cNvPr id="2" name="Picture 2" descr="I:\SHARE\USERS\kmcconvi\PharmaSUG\HALT_MRI.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7620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419709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bwMode="auto">
          <a:xfrm>
            <a:off x="8610600" y="6324600"/>
            <a:ext cx="3667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65567F2-B109-47A4-872C-14973D67886E}" type="slidenum">
              <a:rPr lang="en-US" altLang="en-US">
                <a:solidFill>
                  <a:schemeClr val="bg1"/>
                </a:solidFill>
              </a:rPr>
              <a:pPr fontAlgn="base">
                <a:spcBef>
                  <a:spcPct val="0"/>
                </a:spcBef>
                <a:spcAft>
                  <a:spcPct val="0"/>
                </a:spcAft>
              </a:pPr>
              <a:t>32</a:t>
            </a:fld>
            <a:endParaRPr lang="en-US" altLang="en-US" sz="1100">
              <a:solidFill>
                <a:schemeClr val="bg1"/>
              </a:solidFill>
            </a:endParaRPr>
          </a:p>
        </p:txBody>
      </p:sp>
      <p:sp>
        <p:nvSpPr>
          <p:cNvPr id="11267" name="Subtitle 2"/>
          <p:cNvSpPr>
            <a:spLocks noGrp="1"/>
          </p:cNvSpPr>
          <p:nvPr>
            <p:ph type="subTitle" idx="4294967295"/>
          </p:nvPr>
        </p:nvSpPr>
        <p:spPr>
          <a:xfrm>
            <a:off x="620712" y="3611563"/>
            <a:ext cx="7772400" cy="1200150"/>
          </a:xfrm>
        </p:spPr>
        <p:txBody>
          <a:bodyPr/>
          <a:lstStyle/>
          <a:p>
            <a:pPr marL="109537" marR="0" indent="0" algn="ctr">
              <a:buNone/>
            </a:pPr>
            <a:r>
              <a:rPr lang="en-US" smtClean="0"/>
              <a:t>Multi-cell Paneled Series Plots</a:t>
            </a:r>
            <a:endParaRPr lang="en-US" altLang="en-US" smtClean="0"/>
          </a:p>
        </p:txBody>
      </p:sp>
      <p:sp>
        <p:nvSpPr>
          <p:cNvPr id="2" name="Title 1"/>
          <p:cNvSpPr>
            <a:spLocks noGrp="1"/>
          </p:cNvSpPr>
          <p:nvPr>
            <p:ph type="ctrTitle" idx="4294967295"/>
          </p:nvPr>
        </p:nvSpPr>
        <p:spPr>
          <a:xfrm>
            <a:off x="620712" y="1752600"/>
            <a:ext cx="7772400" cy="1830388"/>
          </a:xfrm>
        </p:spPr>
        <p:txBody>
          <a:bodyPr/>
          <a:lstStyle/>
          <a:p>
            <a:pPr algn="ctr" fontAlgn="auto">
              <a:spcAft>
                <a:spcPts val="0"/>
              </a:spcAft>
              <a:defRPr/>
            </a:pPr>
            <a:r>
              <a:rPr lang="en-US" smtClean="0"/>
              <a:t>Example 3</a:t>
            </a:r>
            <a:endParaRPr lang="en-US"/>
          </a:p>
        </p:txBody>
      </p:sp>
      <p:sp>
        <p:nvSpPr>
          <p:cNvPr id="5" name="Slide Number Placeholder 3"/>
          <p:cNvSpPr txBox="1">
            <a:spLocks/>
          </p:cNvSpPr>
          <p:nvPr/>
        </p:nvSpPr>
        <p:spPr>
          <a:xfrm>
            <a:off x="8610600" y="6324600"/>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32</a:t>
            </a:fld>
            <a:endParaRPr lang="en-US" sz="1100"/>
          </a:p>
        </p:txBody>
      </p:sp>
      <p:pic>
        <p:nvPicPr>
          <p:cNvPr id="6"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615930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B9704C-0177-48B1-A349-989554C3B204}" type="slidenum">
              <a:rPr lang="en-US" smtClean="0"/>
              <a:pPr>
                <a:defRPr/>
              </a:pPr>
              <a:t>33</a:t>
            </a:fld>
            <a:endParaRPr lang="en-US" sz="1100"/>
          </a:p>
        </p:txBody>
      </p:sp>
      <p:pic>
        <p:nvPicPr>
          <p:cNvPr id="8195" name="Picture 3" descr="I:\SHARE\USERS\kmcconvi\PharmaSUG\figure2.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6" y="0"/>
            <a:ext cx="9020175" cy="6889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76341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429500" cy="5940088"/>
          </a:xfrm>
          <a:prstGeom prst="rect">
            <a:avLst/>
          </a:prstGeom>
          <a:noFill/>
        </p:spPr>
        <p:txBody>
          <a:bodyPr wrap="square" rtlCol="0">
            <a:spAutoFit/>
          </a:bodyPr>
          <a:lstStyle/>
          <a:p>
            <a:r>
              <a:rPr lang="en-US" sz="1000"/>
              <a:t>proc template;</a:t>
            </a:r>
          </a:p>
          <a:p>
            <a:r>
              <a:rPr lang="en-US" sz="1000"/>
              <a:t>  define statgraph twobyone;</a:t>
            </a:r>
          </a:p>
          <a:p>
            <a:r>
              <a:rPr lang="en-US" sz="1000"/>
              <a:t>    begingraph / designwidth=11in designheight=8.5in;</a:t>
            </a:r>
          </a:p>
          <a:p>
            <a:r>
              <a:rPr lang="en-US" sz="1000"/>
              <a:t>      layout gridded / rows=2 columns=1 rowgutter=15;</a:t>
            </a:r>
          </a:p>
          <a:p>
            <a:r>
              <a:rPr lang="en-US" sz="1000"/>
              <a:t> </a:t>
            </a:r>
          </a:p>
          <a:p>
            <a:r>
              <a:rPr lang="en-US" sz="1000"/>
              <a:t>      drawtext textattrs=(size=30pt) "A" / &lt;OPTIONS17&gt;;</a:t>
            </a:r>
          </a:p>
          <a:p>
            <a:r>
              <a:rPr lang="en-US" sz="1000"/>
              <a:t>      drawtext textattrs=(size=30pt) "B" / &lt;OPTIONS18&gt;;</a:t>
            </a:r>
          </a:p>
          <a:p>
            <a:r>
              <a:rPr lang="en-US" sz="1000"/>
              <a:t> </a:t>
            </a:r>
          </a:p>
          <a:p>
            <a:r>
              <a:rPr lang="en-US" sz="1000"/>
              <a:t>        layout datapanel classvars=(id) / &lt;OPTIONS19&gt;;</a:t>
            </a:r>
          </a:p>
          <a:p>
            <a:r>
              <a:rPr lang="en-US" sz="1000"/>
              <a:t>          layout prototype</a:t>
            </a:r>
            <a:r>
              <a:rPr lang="en-US" sz="1000" smtClean="0"/>
              <a:t>;</a:t>
            </a:r>
          </a:p>
          <a:p>
            <a:r>
              <a:rPr lang="en-US" sz="1000" smtClean="0"/>
              <a:t>            seriesplot x=visit0 y=cpep / legendlabel="Baseline Visit" name="y0“ lineattrs=(&lt;OPTIONS20&gt;);</a:t>
            </a:r>
          </a:p>
          <a:p>
            <a:r>
              <a:rPr lang="en-US" sz="1000" smtClean="0"/>
              <a:t>            </a:t>
            </a:r>
            <a:r>
              <a:rPr lang="en-US" sz="1000"/>
              <a:t>seriesplot x=visit6 y=cpep / legendlabel="Month 6 Visit" name="y1" </a:t>
            </a:r>
            <a:r>
              <a:rPr lang="en-US" sz="1000" smtClean="0"/>
              <a:t>lineattrs</a:t>
            </a:r>
            <a:r>
              <a:rPr lang="en-US" sz="1000"/>
              <a:t>=(&lt;OPTIONS21&gt;);</a:t>
            </a:r>
          </a:p>
          <a:p>
            <a:r>
              <a:rPr lang="en-US" sz="1000"/>
              <a:t>            seriesplot x=visit12 y=cpep / legendlabel="Month 12 Visit" name="y2" </a:t>
            </a:r>
            <a:r>
              <a:rPr lang="en-US" sz="1000" smtClean="0"/>
              <a:t>lineattrs</a:t>
            </a:r>
            <a:r>
              <a:rPr lang="en-US" sz="1000"/>
              <a:t>=(&lt;OPTIONS22&gt;);</a:t>
            </a:r>
          </a:p>
          <a:p>
            <a:r>
              <a:rPr lang="en-US" sz="1000"/>
              <a:t>            seriesplot x=visit18 y=cpep / legendlabel="Month 18 Visit" name="y3" </a:t>
            </a:r>
            <a:r>
              <a:rPr lang="en-US" sz="1000" smtClean="0"/>
              <a:t>lineattrs</a:t>
            </a:r>
            <a:r>
              <a:rPr lang="en-US" sz="1000"/>
              <a:t>=(&lt;OPTIONS23&gt;);</a:t>
            </a:r>
          </a:p>
          <a:p>
            <a:r>
              <a:rPr lang="en-US" sz="1000"/>
              <a:t>            seriesplot x=visit24 y=cpep / legendlabel="Month 24 Visit" name="y4" </a:t>
            </a:r>
            <a:r>
              <a:rPr lang="en-US" sz="1000" smtClean="0"/>
              <a:t>lineattrs</a:t>
            </a:r>
            <a:r>
              <a:rPr lang="en-US" sz="1000"/>
              <a:t>=(&lt;OPTIONS24&gt;);</a:t>
            </a:r>
          </a:p>
          <a:p>
            <a:r>
              <a:rPr lang="en-US" sz="1000"/>
              <a:t>          endlayout;</a:t>
            </a:r>
          </a:p>
          <a:p>
            <a:r>
              <a:rPr lang="en-US" sz="1000"/>
              <a:t>        endlayout;</a:t>
            </a:r>
          </a:p>
          <a:p>
            <a:r>
              <a:rPr lang="en-US" sz="1000"/>
              <a:t> </a:t>
            </a:r>
          </a:p>
          <a:p>
            <a:r>
              <a:rPr lang="en-US" sz="1000"/>
              <a:t>        layout datapanel classvars=(id) / &lt;OPTIONS25&gt;;</a:t>
            </a:r>
          </a:p>
          <a:p>
            <a:r>
              <a:rPr lang="en-US" sz="1000"/>
              <a:t>          layout prototype;</a:t>
            </a:r>
          </a:p>
          <a:p>
            <a:r>
              <a:rPr lang="en-US" sz="1000"/>
              <a:t>            seriesplot x=visit0 y=glucose / lineattrs=(&lt;OPTIONS26&gt;);</a:t>
            </a:r>
          </a:p>
          <a:p>
            <a:r>
              <a:rPr lang="en-US" sz="1000"/>
              <a:t>            seriesplot x=visit6 y=glucose / lineattrs=(&lt;OPTIONS27&gt;);</a:t>
            </a:r>
          </a:p>
          <a:p>
            <a:r>
              <a:rPr lang="en-US" sz="1000"/>
              <a:t>            seriesplot x=visit22 y=glucose / lineattrs=(&lt;OPTIONS28&gt;);</a:t>
            </a:r>
          </a:p>
          <a:p>
            <a:r>
              <a:rPr lang="en-US" sz="1000"/>
              <a:t>            seriesplot x=visit18 y=glucose / lineattrs=(&lt;OPTIONS29&gt;);</a:t>
            </a:r>
          </a:p>
          <a:p>
            <a:r>
              <a:rPr lang="en-US" sz="1000"/>
              <a:t>            seriesplot x=visit24 y=glucose / lineattrs=(&lt;OPTIONS30&gt;);</a:t>
            </a:r>
          </a:p>
          <a:p>
            <a:r>
              <a:rPr lang="en-US" sz="1000"/>
              <a:t>          endlayout;</a:t>
            </a:r>
          </a:p>
          <a:p>
            <a:r>
              <a:rPr lang="en-US" sz="1000"/>
              <a:t>        endlayout;</a:t>
            </a:r>
          </a:p>
          <a:p>
            <a:r>
              <a:rPr lang="en-US" sz="1000"/>
              <a:t> </a:t>
            </a:r>
          </a:p>
          <a:p>
            <a:r>
              <a:rPr lang="en-US" sz="1000"/>
              <a:t>      discretelegend "y0" "y1" "y2" "y3" "y4" / across=5 border=true </a:t>
            </a:r>
            <a:r>
              <a:rPr lang="en-US" sz="1000" smtClean="0"/>
              <a:t>valueattrs</a:t>
            </a:r>
            <a:r>
              <a:rPr lang="en-US" sz="1000"/>
              <a:t>=(size=10pt);</a:t>
            </a:r>
          </a:p>
          <a:p>
            <a:r>
              <a:rPr lang="en-US" sz="1000"/>
              <a:t> </a:t>
            </a:r>
          </a:p>
          <a:p>
            <a:r>
              <a:rPr lang="en-US" sz="1000"/>
              <a:t>      endlayout;</a:t>
            </a:r>
          </a:p>
          <a:p>
            <a:r>
              <a:rPr lang="en-US" sz="1000"/>
              <a:t>    endgraph;</a:t>
            </a:r>
          </a:p>
          <a:p>
            <a:r>
              <a:rPr lang="en-US" sz="1000"/>
              <a:t>  end;</a:t>
            </a:r>
          </a:p>
          <a:p>
            <a:r>
              <a:rPr lang="en-US" sz="1000"/>
              <a:t>run;</a:t>
            </a:r>
          </a:p>
          <a:p>
            <a:r>
              <a:rPr lang="en-US" sz="1000"/>
              <a:t>proc sgrender data=datasetname template=twobyone;</a:t>
            </a:r>
          </a:p>
          <a:p>
            <a:r>
              <a:rPr lang="en-US" sz="1000"/>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34</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7403602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429500" cy="5940088"/>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twobyone;</a:t>
            </a:r>
          </a:p>
          <a:p>
            <a:r>
              <a:rPr lang="en-US" sz="1000">
                <a:solidFill>
                  <a:schemeClr val="bg1">
                    <a:lumMod val="50000"/>
                  </a:schemeClr>
                </a:solidFill>
              </a:rPr>
              <a:t>    begingraph / designwidth=11in designheight=8.5in;</a:t>
            </a:r>
          </a:p>
          <a:p>
            <a:r>
              <a:rPr lang="en-US" sz="1000" b="1"/>
              <a:t>      layout gridded / rows=2 columns=1 rowgutter=15;</a:t>
            </a:r>
          </a:p>
          <a:p>
            <a:r>
              <a:rPr lang="en-US" sz="1000" b="1"/>
              <a:t> </a:t>
            </a:r>
          </a:p>
          <a:p>
            <a:r>
              <a:rPr lang="en-US" sz="1000" b="1"/>
              <a:t>      drawtext textattrs=(size=30pt) "A" / &lt;OPTIONS17&gt;;</a:t>
            </a:r>
          </a:p>
          <a:p>
            <a:r>
              <a:rPr lang="en-US" sz="1000" b="1"/>
              <a:t>      drawtext textattrs=(size=30pt) "B" / &lt;OPTIONS18&gt;;</a:t>
            </a:r>
          </a:p>
          <a:p>
            <a:r>
              <a:rPr lang="en-US" sz="1000" b="1"/>
              <a:t> </a:t>
            </a:r>
          </a:p>
          <a:p>
            <a:r>
              <a:rPr lang="en-US" sz="1000" b="1"/>
              <a:t>        layout datapanel classvars=(id) / &lt;OPTIONS19&gt;;</a:t>
            </a:r>
          </a:p>
          <a:p>
            <a:r>
              <a:rPr lang="en-US" sz="1000" b="1"/>
              <a:t>          layout prototype</a:t>
            </a:r>
            <a:r>
              <a:rPr lang="en-US" sz="1000" b="1" smtClean="0"/>
              <a:t>;</a:t>
            </a:r>
          </a:p>
          <a:p>
            <a:r>
              <a:rPr lang="en-US" sz="1000" b="1" smtClean="0"/>
              <a:t>            seriesplot x=visit0 y=cpep / legendlabel="Baseline Visit" name="y0“ lineattrs=(&lt;OPTIONS20&gt;);</a:t>
            </a:r>
          </a:p>
          <a:p>
            <a:r>
              <a:rPr lang="en-US" sz="1000" b="1" smtClean="0"/>
              <a:t>            </a:t>
            </a:r>
            <a:r>
              <a:rPr lang="en-US" sz="1000" b="1"/>
              <a:t>seriesplot x=visit6 y=cpep / legendlabel="Month 6 Visit" name="y1" </a:t>
            </a:r>
            <a:r>
              <a:rPr lang="en-US" sz="1000" b="1" smtClean="0"/>
              <a:t>lineattrs</a:t>
            </a:r>
            <a:r>
              <a:rPr lang="en-US" sz="1000" b="1"/>
              <a:t>=(&lt;OPTIONS21&gt;);</a:t>
            </a:r>
          </a:p>
          <a:p>
            <a:r>
              <a:rPr lang="en-US" sz="1000" b="1"/>
              <a:t>            seriesplot x=visit12 y=cpep / legendlabel="Month 12 Visit" name="y2" </a:t>
            </a:r>
            <a:r>
              <a:rPr lang="en-US" sz="1000" b="1" smtClean="0"/>
              <a:t>lineattrs</a:t>
            </a:r>
            <a:r>
              <a:rPr lang="en-US" sz="1000" b="1"/>
              <a:t>=(&lt;OPTIONS22&gt;);</a:t>
            </a:r>
          </a:p>
          <a:p>
            <a:r>
              <a:rPr lang="en-US" sz="1000" b="1"/>
              <a:t>            seriesplot x=visit18 y=cpep / legendlabel="Month 18 Visit" name="y3" </a:t>
            </a:r>
            <a:r>
              <a:rPr lang="en-US" sz="1000" b="1" smtClean="0"/>
              <a:t>lineattrs</a:t>
            </a:r>
            <a:r>
              <a:rPr lang="en-US" sz="1000" b="1"/>
              <a:t>=(&lt;OPTIONS23&gt;);</a:t>
            </a:r>
          </a:p>
          <a:p>
            <a:r>
              <a:rPr lang="en-US" sz="1000" b="1"/>
              <a:t>            seriesplot x=visit24 y=cpep / legendlabel="Month 24 Visit" name="y4" </a:t>
            </a:r>
            <a:r>
              <a:rPr lang="en-US" sz="1000" b="1" smtClean="0"/>
              <a:t>lineattrs</a:t>
            </a:r>
            <a:r>
              <a:rPr lang="en-US" sz="1000" b="1"/>
              <a:t>=(&lt;OPTIONS24&gt;);</a:t>
            </a:r>
          </a:p>
          <a:p>
            <a:r>
              <a:rPr lang="en-US" sz="1000" b="1"/>
              <a:t>          endlayout;</a:t>
            </a:r>
          </a:p>
          <a:p>
            <a:r>
              <a:rPr lang="en-US" sz="1000" b="1"/>
              <a:t>        endlayout;</a:t>
            </a:r>
          </a:p>
          <a:p>
            <a:r>
              <a:rPr lang="en-US" sz="1000" b="1"/>
              <a:t> </a:t>
            </a:r>
          </a:p>
          <a:p>
            <a:r>
              <a:rPr lang="en-US" sz="1000" b="1"/>
              <a:t>        layout datapanel classvars=(id) / &lt;OPTIONS25&gt;;</a:t>
            </a:r>
          </a:p>
          <a:p>
            <a:r>
              <a:rPr lang="en-US" sz="1000" b="1"/>
              <a:t>          layout prototype;</a:t>
            </a:r>
          </a:p>
          <a:p>
            <a:r>
              <a:rPr lang="en-US" sz="1000" b="1"/>
              <a:t>            seriesplot x=visit0 y=glucose / lineattrs=(&lt;OPTIONS26&gt;);</a:t>
            </a:r>
          </a:p>
          <a:p>
            <a:r>
              <a:rPr lang="en-US" sz="1000" b="1"/>
              <a:t>            seriesplot x=visit6 y=glucose / lineattrs=(&lt;OPTIONS27&gt;);</a:t>
            </a:r>
          </a:p>
          <a:p>
            <a:r>
              <a:rPr lang="en-US" sz="1000" b="1"/>
              <a:t>            seriesplot x=visit22 y=glucose / lineattrs=(&lt;OPTIONS28&gt;);</a:t>
            </a:r>
          </a:p>
          <a:p>
            <a:r>
              <a:rPr lang="en-US" sz="1000" b="1"/>
              <a:t>            seriesplot x=visit18 y=glucose / lineattrs=(&lt;OPTIONS29&gt;);</a:t>
            </a:r>
          </a:p>
          <a:p>
            <a:r>
              <a:rPr lang="en-US" sz="1000" b="1"/>
              <a:t>            seriesplot x=visit24 y=glucose / lineattrs=(&lt;OPTIONS30&gt;);</a:t>
            </a:r>
          </a:p>
          <a:p>
            <a:r>
              <a:rPr lang="en-US" sz="1000" b="1"/>
              <a:t>          endlayout;</a:t>
            </a:r>
          </a:p>
          <a:p>
            <a:r>
              <a:rPr lang="en-US" sz="1000" b="1"/>
              <a:t>        endlayout;</a:t>
            </a:r>
          </a:p>
          <a:p>
            <a:r>
              <a:rPr lang="en-US" sz="1000" b="1"/>
              <a:t> </a:t>
            </a:r>
          </a:p>
          <a:p>
            <a:r>
              <a:rPr lang="en-US" sz="1000" b="1"/>
              <a:t>      discretelegend "y0" "y1" "y2" "y3" "y4" / across=5 border=true </a:t>
            </a:r>
            <a:r>
              <a:rPr lang="en-US" sz="1000" b="1" smtClean="0"/>
              <a:t>valueattrs</a:t>
            </a:r>
            <a:r>
              <a:rPr lang="en-US" sz="1000" b="1"/>
              <a:t>=(size=10pt);</a:t>
            </a:r>
          </a:p>
          <a:p>
            <a:r>
              <a:rPr lang="en-US" sz="1000" b="1"/>
              <a:t> </a:t>
            </a:r>
          </a:p>
          <a:p>
            <a:r>
              <a:rPr lang="en-US" sz="1000" b="1"/>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template=twobyone;</a:t>
            </a:r>
          </a:p>
          <a:p>
            <a:r>
              <a:rPr lang="en-US" sz="1000">
                <a:solidFill>
                  <a:schemeClr val="bg1">
                    <a:lumMod val="50000"/>
                  </a:schemeClr>
                </a:solidFill>
              </a:rPr>
              <a:t>run;</a:t>
            </a:r>
          </a:p>
          <a:p>
            <a:endParaRPr lang="en-US" sz="1000"/>
          </a:p>
        </p:txBody>
      </p:sp>
      <p:sp>
        <p:nvSpPr>
          <p:cNvPr id="3" name="AutoShape 2"/>
          <p:cNvSpPr>
            <a:spLocks/>
          </p:cNvSpPr>
          <p:nvPr/>
        </p:nvSpPr>
        <p:spPr bwMode="auto">
          <a:xfrm>
            <a:off x="1346994" y="1757362"/>
            <a:ext cx="80963" cy="4186238"/>
          </a:xfrm>
          <a:prstGeom prst="leftBracket">
            <a:avLst>
              <a:gd name="adj" fmla="val 13279"/>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35</a:t>
            </a:fld>
            <a:endParaRPr lang="en-US" sz="1100"/>
          </a:p>
        </p:txBody>
      </p:sp>
      <p:pic>
        <p:nvPicPr>
          <p:cNvPr id="9"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19644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B9704C-0177-48B1-A349-989554C3B204}" type="slidenum">
              <a:rPr lang="en-US" smtClean="0"/>
              <a:pPr>
                <a:defRPr/>
              </a:pPr>
              <a:t>36</a:t>
            </a:fld>
            <a:endParaRPr lang="en-US" sz="1100"/>
          </a:p>
        </p:txBody>
      </p:sp>
      <p:pic>
        <p:nvPicPr>
          <p:cNvPr id="8195" name="Picture 3" descr="I:\SHARE\USERS\kmcconvi\PharmaSUG\figure2.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6" y="0"/>
            <a:ext cx="9020175" cy="6889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91792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429500" cy="5940088"/>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twobyone;</a:t>
            </a:r>
          </a:p>
          <a:p>
            <a:r>
              <a:rPr lang="en-US" sz="1000">
                <a:solidFill>
                  <a:schemeClr val="bg1">
                    <a:lumMod val="50000"/>
                  </a:schemeClr>
                </a:solidFill>
              </a:rPr>
              <a:t>    begingraph / designwidth=11in designheight=8.5in;</a:t>
            </a:r>
          </a:p>
          <a:p>
            <a:r>
              <a:rPr lang="en-US" sz="1000">
                <a:solidFill>
                  <a:schemeClr val="bg1">
                    <a:lumMod val="50000"/>
                  </a:schemeClr>
                </a:solidFill>
              </a:rPr>
              <a:t>      layout gridded / rows=2 columns=1 rowgutter=15;</a:t>
            </a:r>
          </a:p>
          <a:p>
            <a:r>
              <a:rPr lang="en-US" sz="1000">
                <a:solidFill>
                  <a:schemeClr val="bg1">
                    <a:lumMod val="50000"/>
                  </a:schemeClr>
                </a:solidFill>
              </a:rPr>
              <a:t> </a:t>
            </a:r>
          </a:p>
          <a:p>
            <a:r>
              <a:rPr lang="en-US" sz="1000">
                <a:solidFill>
                  <a:schemeClr val="bg1">
                    <a:lumMod val="50000"/>
                  </a:schemeClr>
                </a:solidFill>
              </a:rPr>
              <a:t>      drawtext textattrs=(size=30pt) "A" / &lt;OPTIONS17&gt;;</a:t>
            </a:r>
          </a:p>
          <a:p>
            <a:r>
              <a:rPr lang="en-US" sz="1000">
                <a:solidFill>
                  <a:schemeClr val="bg1">
                    <a:lumMod val="50000"/>
                  </a:schemeClr>
                </a:solidFill>
              </a:rPr>
              <a:t>      drawtext textattrs=(size=30pt) "B" / &lt;OPTIONS18&gt;;</a:t>
            </a:r>
          </a:p>
          <a:p>
            <a:r>
              <a:rPr lang="en-US" sz="1000">
                <a:solidFill>
                  <a:schemeClr val="bg1">
                    <a:lumMod val="50000"/>
                  </a:schemeClr>
                </a:solidFill>
              </a:rPr>
              <a:t> </a:t>
            </a:r>
          </a:p>
          <a:p>
            <a:r>
              <a:rPr lang="en-US" sz="1000" b="1"/>
              <a:t>        layout datapanel classvars=(id) / &lt;OPTIONS19&gt;;</a:t>
            </a:r>
          </a:p>
          <a:p>
            <a:r>
              <a:rPr lang="en-US" sz="1000" b="1"/>
              <a:t>          layout prototype</a:t>
            </a:r>
            <a:r>
              <a:rPr lang="en-US" sz="1000" b="1" smtClean="0"/>
              <a:t>;</a:t>
            </a:r>
          </a:p>
          <a:p>
            <a:r>
              <a:rPr lang="en-US" sz="1000" b="1" smtClean="0"/>
              <a:t>            seriesplot x=visit0 y=cpep / legendlabel="Baseline Visit" name="y0“ lineattrs=(&lt;OPTIONS20&gt;);</a:t>
            </a:r>
          </a:p>
          <a:p>
            <a:r>
              <a:rPr lang="en-US" sz="1000" b="1" smtClean="0"/>
              <a:t>            </a:t>
            </a:r>
            <a:r>
              <a:rPr lang="en-US" sz="1000" b="1"/>
              <a:t>seriesplot x=visit6 y=cpep / legendlabel="Month 6 Visit" name="y1" </a:t>
            </a:r>
            <a:r>
              <a:rPr lang="en-US" sz="1000" b="1" smtClean="0"/>
              <a:t>lineattrs</a:t>
            </a:r>
            <a:r>
              <a:rPr lang="en-US" sz="1000" b="1"/>
              <a:t>=(&lt;OPTIONS21&gt;);</a:t>
            </a:r>
          </a:p>
          <a:p>
            <a:r>
              <a:rPr lang="en-US" sz="1000" b="1"/>
              <a:t>            seriesplot x=visit12 y=cpep / legendlabel="Month 12 Visit" name="y2" </a:t>
            </a:r>
            <a:r>
              <a:rPr lang="en-US" sz="1000" b="1" smtClean="0"/>
              <a:t>lineattrs</a:t>
            </a:r>
            <a:r>
              <a:rPr lang="en-US" sz="1000" b="1"/>
              <a:t>=(&lt;OPTIONS22&gt;);</a:t>
            </a:r>
          </a:p>
          <a:p>
            <a:r>
              <a:rPr lang="en-US" sz="1000" b="1"/>
              <a:t>            seriesplot x=visit18 y=cpep / legendlabel="Month 18 Visit" name="y3" </a:t>
            </a:r>
            <a:r>
              <a:rPr lang="en-US" sz="1000" b="1" smtClean="0"/>
              <a:t>lineattrs</a:t>
            </a:r>
            <a:r>
              <a:rPr lang="en-US" sz="1000" b="1"/>
              <a:t>=(&lt;OPTIONS23&gt;);</a:t>
            </a:r>
          </a:p>
          <a:p>
            <a:r>
              <a:rPr lang="en-US" sz="1000" b="1"/>
              <a:t>            seriesplot x=visit24 y=cpep / legendlabel="Month 24 Visit" name="y4" </a:t>
            </a:r>
            <a:r>
              <a:rPr lang="en-US" sz="1000" b="1" smtClean="0"/>
              <a:t>lineattrs</a:t>
            </a:r>
            <a:r>
              <a:rPr lang="en-US" sz="1000" b="1"/>
              <a:t>=(&lt;OPTIONS24&gt;);</a:t>
            </a:r>
          </a:p>
          <a:p>
            <a:r>
              <a:rPr lang="en-US" sz="1000" b="1"/>
              <a:t>          endlayout;</a:t>
            </a:r>
          </a:p>
          <a:p>
            <a:r>
              <a:rPr lang="en-US" sz="1000" b="1"/>
              <a:t>        endlayout;</a:t>
            </a:r>
          </a:p>
          <a:p>
            <a:r>
              <a:rPr lang="en-US" sz="1000" b="1"/>
              <a:t> </a:t>
            </a:r>
          </a:p>
          <a:p>
            <a:r>
              <a:rPr lang="en-US" sz="1000" b="1"/>
              <a:t>        layout datapanel classvars=(id) / &lt;OPTIONS25&gt;;</a:t>
            </a:r>
          </a:p>
          <a:p>
            <a:r>
              <a:rPr lang="en-US" sz="1000" b="1"/>
              <a:t>          layout prototype;</a:t>
            </a:r>
          </a:p>
          <a:p>
            <a:r>
              <a:rPr lang="en-US" sz="1000" b="1"/>
              <a:t>            seriesplot x=visit0 y=glucose / lineattrs=(&lt;OPTIONS26&gt;);</a:t>
            </a:r>
          </a:p>
          <a:p>
            <a:r>
              <a:rPr lang="en-US" sz="1000" b="1"/>
              <a:t>            seriesplot x=visit6 y=glucose / lineattrs=(&lt;OPTIONS27&gt;);</a:t>
            </a:r>
          </a:p>
          <a:p>
            <a:r>
              <a:rPr lang="en-US" sz="1000" b="1"/>
              <a:t>            seriesplot x=visit22 y=glucose / lineattrs=(&lt;OPTIONS28&gt;);</a:t>
            </a:r>
          </a:p>
          <a:p>
            <a:r>
              <a:rPr lang="en-US" sz="1000" b="1"/>
              <a:t>            seriesplot x=visit18 y=glucose / lineattrs=(&lt;OPTIONS29&gt;);</a:t>
            </a:r>
          </a:p>
          <a:p>
            <a:r>
              <a:rPr lang="en-US" sz="1000" b="1"/>
              <a:t>            seriesplot x=visit24 y=glucose / lineattrs=(&lt;OPTIONS30&gt;);</a:t>
            </a:r>
          </a:p>
          <a:p>
            <a:r>
              <a:rPr lang="en-US" sz="1000" b="1"/>
              <a:t>          endlayout;</a:t>
            </a:r>
          </a:p>
          <a:p>
            <a:r>
              <a:rPr lang="en-US" sz="1000" b="1"/>
              <a:t>        endlayout;</a:t>
            </a:r>
          </a:p>
          <a:p>
            <a:r>
              <a:rPr lang="en-US" sz="1000">
                <a:solidFill>
                  <a:schemeClr val="bg1">
                    <a:lumMod val="50000"/>
                  </a:schemeClr>
                </a:solidFill>
              </a:rPr>
              <a:t> </a:t>
            </a:r>
          </a:p>
          <a:p>
            <a:r>
              <a:rPr lang="en-US" sz="1000">
                <a:solidFill>
                  <a:schemeClr val="bg1">
                    <a:lumMod val="50000"/>
                  </a:schemeClr>
                </a:solidFill>
              </a:rPr>
              <a:t>      discretelegend "y0" "y1" "y2" "y3" "y4" / across=5 border=true </a:t>
            </a:r>
            <a:r>
              <a:rPr lang="en-US" sz="1000" smtClean="0">
                <a:solidFill>
                  <a:schemeClr val="bg1">
                    <a:lumMod val="50000"/>
                  </a:schemeClr>
                </a:solidFill>
              </a:rPr>
              <a:t>valueattrs</a:t>
            </a:r>
            <a:r>
              <a:rPr lang="en-US" sz="1000">
                <a:solidFill>
                  <a:schemeClr val="bg1">
                    <a:lumMod val="50000"/>
                  </a:schemeClr>
                </a:solidFill>
              </a:rPr>
              <a:t>=(size=10pt);</a:t>
            </a:r>
          </a:p>
          <a:p>
            <a:r>
              <a:rPr lang="en-US" sz="1000">
                <a:solidFill>
                  <a:schemeClr val="bg1">
                    <a:lumMod val="50000"/>
                  </a:schemeClr>
                </a:solidFill>
              </a:rPr>
              <a:t> </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template=twobyone;</a:t>
            </a:r>
          </a:p>
          <a:p>
            <a:r>
              <a:rPr lang="en-US" sz="1000">
                <a:solidFill>
                  <a:schemeClr val="bg1">
                    <a:lumMod val="50000"/>
                  </a:schemeClr>
                </a:solidFill>
              </a:rPr>
              <a:t>run;</a:t>
            </a:r>
          </a:p>
          <a:p>
            <a:endParaRPr lang="en-US" sz="1000"/>
          </a:p>
        </p:txBody>
      </p:sp>
      <p:sp>
        <p:nvSpPr>
          <p:cNvPr id="4" name="AutoShape 2"/>
          <p:cNvSpPr>
            <a:spLocks/>
          </p:cNvSpPr>
          <p:nvPr/>
        </p:nvSpPr>
        <p:spPr bwMode="auto">
          <a:xfrm>
            <a:off x="1435100" y="2514600"/>
            <a:ext cx="45719" cy="1295400"/>
          </a:xfrm>
          <a:prstGeom prst="leftBracket">
            <a:avLst>
              <a:gd name="adj" fmla="val 15596"/>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7" name="AutoShape 2"/>
          <p:cNvSpPr>
            <a:spLocks/>
          </p:cNvSpPr>
          <p:nvPr/>
        </p:nvSpPr>
        <p:spPr bwMode="auto">
          <a:xfrm>
            <a:off x="1435100" y="4038600"/>
            <a:ext cx="45719" cy="1295400"/>
          </a:xfrm>
          <a:prstGeom prst="leftBracket">
            <a:avLst>
              <a:gd name="adj" fmla="val 15596"/>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37</a:t>
            </a:fld>
            <a:endParaRPr lang="en-US" sz="1100"/>
          </a:p>
        </p:txBody>
      </p:sp>
      <p:pic>
        <p:nvPicPr>
          <p:cNvPr id="10"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517407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B9704C-0177-48B1-A349-989554C3B204}" type="slidenum">
              <a:rPr lang="en-US" smtClean="0"/>
              <a:pPr>
                <a:defRPr/>
              </a:pPr>
              <a:t>38</a:t>
            </a:fld>
            <a:endParaRPr lang="en-US" sz="1100"/>
          </a:p>
        </p:txBody>
      </p:sp>
      <p:pic>
        <p:nvPicPr>
          <p:cNvPr id="8195" name="Picture 3" descr="I:\SHARE\USERS\kmcconvi\PharmaSUG\figure2.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6" y="0"/>
            <a:ext cx="9020175" cy="6889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9179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429500" cy="5940088"/>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twobyone;</a:t>
            </a:r>
          </a:p>
          <a:p>
            <a:r>
              <a:rPr lang="en-US" sz="1000">
                <a:solidFill>
                  <a:schemeClr val="bg1">
                    <a:lumMod val="50000"/>
                  </a:schemeClr>
                </a:solidFill>
              </a:rPr>
              <a:t>    begingraph / designwidth=11in designheight=8.5in;</a:t>
            </a:r>
          </a:p>
          <a:p>
            <a:r>
              <a:rPr lang="en-US" sz="1000">
                <a:solidFill>
                  <a:schemeClr val="bg1">
                    <a:lumMod val="50000"/>
                  </a:schemeClr>
                </a:solidFill>
              </a:rPr>
              <a:t>      layout gridded / rows=2 columns=1 rowgutter=15;</a:t>
            </a:r>
          </a:p>
          <a:p>
            <a:r>
              <a:rPr lang="en-US" sz="1000">
                <a:solidFill>
                  <a:schemeClr val="bg1">
                    <a:lumMod val="50000"/>
                  </a:schemeClr>
                </a:solidFill>
              </a:rPr>
              <a:t> </a:t>
            </a:r>
          </a:p>
          <a:p>
            <a:r>
              <a:rPr lang="en-US" sz="1000">
                <a:solidFill>
                  <a:schemeClr val="bg1">
                    <a:lumMod val="50000"/>
                  </a:schemeClr>
                </a:solidFill>
              </a:rPr>
              <a:t>      drawtext textattrs=(size=30pt) "A" / &lt;OPTIONS17&gt;;</a:t>
            </a:r>
          </a:p>
          <a:p>
            <a:r>
              <a:rPr lang="en-US" sz="1000">
                <a:solidFill>
                  <a:schemeClr val="bg1">
                    <a:lumMod val="50000"/>
                  </a:schemeClr>
                </a:solidFill>
              </a:rPr>
              <a:t>      drawtext textattrs=(size=30pt) "B" / &lt;OPTIONS18&gt;;</a:t>
            </a:r>
          </a:p>
          <a:p>
            <a:r>
              <a:rPr lang="en-US" sz="1000">
                <a:solidFill>
                  <a:schemeClr val="bg1">
                    <a:lumMod val="50000"/>
                  </a:schemeClr>
                </a:solidFill>
              </a:rPr>
              <a:t> </a:t>
            </a:r>
          </a:p>
          <a:p>
            <a:r>
              <a:rPr lang="en-US" sz="1000">
                <a:solidFill>
                  <a:schemeClr val="bg1">
                    <a:lumMod val="50000"/>
                  </a:schemeClr>
                </a:solidFill>
              </a:rPr>
              <a:t>        layout datapanel classvars=(id) / &lt;OPTIONS19&gt;;</a:t>
            </a:r>
          </a:p>
          <a:p>
            <a:r>
              <a:rPr lang="en-US" sz="1000" b="1"/>
              <a:t>          layout prototype</a:t>
            </a:r>
            <a:r>
              <a:rPr lang="en-US" sz="1000" b="1" smtClean="0"/>
              <a:t>;</a:t>
            </a:r>
          </a:p>
          <a:p>
            <a:r>
              <a:rPr lang="en-US" sz="1000" b="1" smtClean="0"/>
              <a:t>            seriesplot x=visit0 y=cpep / legendlabel="Baseline Visit" name="y0“ lineattrs=(&lt;OPTIONS20&gt;);</a:t>
            </a:r>
          </a:p>
          <a:p>
            <a:r>
              <a:rPr lang="en-US" sz="1000" b="1" smtClean="0"/>
              <a:t>            </a:t>
            </a:r>
            <a:r>
              <a:rPr lang="en-US" sz="1000" b="1"/>
              <a:t>seriesplot x=visit6 y=cpep / legendlabel="Month 6 Visit" name="y1" </a:t>
            </a:r>
            <a:r>
              <a:rPr lang="en-US" sz="1000" b="1" smtClean="0"/>
              <a:t>lineattrs</a:t>
            </a:r>
            <a:r>
              <a:rPr lang="en-US" sz="1000" b="1"/>
              <a:t>=(&lt;OPTIONS21&gt;);</a:t>
            </a:r>
          </a:p>
          <a:p>
            <a:r>
              <a:rPr lang="en-US" sz="1000" b="1"/>
              <a:t>            seriesplot x=visit12 y=cpep / legendlabel="Month 12 Visit" name="y2" </a:t>
            </a:r>
            <a:r>
              <a:rPr lang="en-US" sz="1000" b="1" smtClean="0"/>
              <a:t>lineattrs</a:t>
            </a:r>
            <a:r>
              <a:rPr lang="en-US" sz="1000" b="1"/>
              <a:t>=(&lt;OPTIONS22&gt;);</a:t>
            </a:r>
          </a:p>
          <a:p>
            <a:r>
              <a:rPr lang="en-US" sz="1000" b="1"/>
              <a:t>            seriesplot x=visit18 y=cpep / legendlabel="Month 18 Visit" name="y3" </a:t>
            </a:r>
            <a:r>
              <a:rPr lang="en-US" sz="1000" b="1" smtClean="0"/>
              <a:t>lineattrs</a:t>
            </a:r>
            <a:r>
              <a:rPr lang="en-US" sz="1000" b="1"/>
              <a:t>=(&lt;OPTIONS23&gt;);</a:t>
            </a:r>
          </a:p>
          <a:p>
            <a:r>
              <a:rPr lang="en-US" sz="1000" b="1"/>
              <a:t>            seriesplot x=visit24 y=cpep / legendlabel="Month 24 Visit" name="y4" </a:t>
            </a:r>
            <a:r>
              <a:rPr lang="en-US" sz="1000" b="1" smtClean="0"/>
              <a:t>lineattrs</a:t>
            </a:r>
            <a:r>
              <a:rPr lang="en-US" sz="1000" b="1"/>
              <a:t>=(&lt;OPTIONS24&gt;);</a:t>
            </a:r>
          </a:p>
          <a:p>
            <a:r>
              <a:rPr lang="en-US" sz="1000" b="1"/>
              <a:t>          endlayout;</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layout datapanel classvars=(id) / &lt;OPTIONS25&gt;;</a:t>
            </a:r>
          </a:p>
          <a:p>
            <a:r>
              <a:rPr lang="en-US" sz="1000" b="1"/>
              <a:t>          layout prototype;</a:t>
            </a:r>
          </a:p>
          <a:p>
            <a:r>
              <a:rPr lang="en-US" sz="1000" b="1"/>
              <a:t>            seriesplot x=visit0 y=glucose / lineattrs=(&lt;OPTIONS26&gt;);</a:t>
            </a:r>
          </a:p>
          <a:p>
            <a:r>
              <a:rPr lang="en-US" sz="1000" b="1"/>
              <a:t>            seriesplot x=visit6 y=glucose / lineattrs=(&lt;OPTIONS27&gt;);</a:t>
            </a:r>
          </a:p>
          <a:p>
            <a:r>
              <a:rPr lang="en-US" sz="1000" b="1"/>
              <a:t>            seriesplot x=visit22 y=glucose / lineattrs=(&lt;OPTIONS28&gt;);</a:t>
            </a:r>
          </a:p>
          <a:p>
            <a:r>
              <a:rPr lang="en-US" sz="1000" b="1"/>
              <a:t>            seriesplot x=visit18 y=glucose / lineattrs=(&lt;OPTIONS29&gt;);</a:t>
            </a:r>
          </a:p>
          <a:p>
            <a:r>
              <a:rPr lang="en-US" sz="1000" b="1"/>
              <a:t>            seriesplot x=visit24 y=glucose / lineattrs=(&lt;OPTIONS30&gt;);</a:t>
            </a:r>
          </a:p>
          <a:p>
            <a:r>
              <a:rPr lang="en-US" sz="1000" b="1"/>
              <a:t>          endlayout;</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discretelegend "y0" "y1" "y2" "y3" "y4" / across=5 border=true </a:t>
            </a:r>
            <a:r>
              <a:rPr lang="en-US" sz="1000" smtClean="0">
                <a:solidFill>
                  <a:schemeClr val="bg1">
                    <a:lumMod val="50000"/>
                  </a:schemeClr>
                </a:solidFill>
              </a:rPr>
              <a:t>valueattrs</a:t>
            </a:r>
            <a:r>
              <a:rPr lang="en-US" sz="1000">
                <a:solidFill>
                  <a:schemeClr val="bg1">
                    <a:lumMod val="50000"/>
                  </a:schemeClr>
                </a:solidFill>
              </a:rPr>
              <a:t>=(size=10pt);</a:t>
            </a:r>
          </a:p>
          <a:p>
            <a:r>
              <a:rPr lang="en-US" sz="1000">
                <a:solidFill>
                  <a:schemeClr val="bg1">
                    <a:lumMod val="50000"/>
                  </a:schemeClr>
                </a:solidFill>
              </a:rPr>
              <a:t> </a:t>
            </a:r>
          </a:p>
          <a:p>
            <a:r>
              <a:rPr lang="en-US" sz="1000">
                <a:solidFill>
                  <a:schemeClr val="bg1">
                    <a:lumMod val="50000"/>
                  </a:schemeClr>
                </a:solidFill>
              </a:rPr>
              <a:t>      endlayout;</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proc sgrender data=datasetname template=twobyone;</a:t>
            </a:r>
          </a:p>
          <a:p>
            <a:r>
              <a:rPr lang="en-US" sz="1000">
                <a:solidFill>
                  <a:schemeClr val="bg1">
                    <a:lumMod val="50000"/>
                  </a:schemeClr>
                </a:solidFill>
              </a:rPr>
              <a:t>run;</a:t>
            </a:r>
          </a:p>
          <a:p>
            <a:endParaRPr lang="en-US" sz="1000"/>
          </a:p>
        </p:txBody>
      </p:sp>
      <p:sp>
        <p:nvSpPr>
          <p:cNvPr id="7" name="AutoShape 2"/>
          <p:cNvSpPr>
            <a:spLocks/>
          </p:cNvSpPr>
          <p:nvPr/>
        </p:nvSpPr>
        <p:spPr bwMode="auto">
          <a:xfrm>
            <a:off x="1554481" y="4203700"/>
            <a:ext cx="45719" cy="990600"/>
          </a:xfrm>
          <a:prstGeom prst="leftBracket">
            <a:avLst>
              <a:gd name="adj" fmla="val 15596"/>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9" name="AutoShape 2"/>
          <p:cNvSpPr>
            <a:spLocks/>
          </p:cNvSpPr>
          <p:nvPr/>
        </p:nvSpPr>
        <p:spPr bwMode="auto">
          <a:xfrm>
            <a:off x="1554481" y="2667000"/>
            <a:ext cx="45719" cy="990600"/>
          </a:xfrm>
          <a:prstGeom prst="leftBracket">
            <a:avLst>
              <a:gd name="adj" fmla="val 15596"/>
            </a:avLst>
          </a:prstGeom>
          <a:noFill/>
          <a:ln w="9525">
            <a:solidFill>
              <a:srgbClr val="000000"/>
            </a:solidFill>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ctr" anchorCtr="0" compatLnSpc="1">
            <a:prstTxWarp prst="textNoShape">
              <a:avLst/>
            </a:prstTxWarp>
          </a:bodyPr>
          <a:lstStyle/>
          <a:p>
            <a:endParaRPr lang="en-US"/>
          </a:p>
        </p:txBody>
      </p:sp>
      <p:sp>
        <p:nvSpPr>
          <p:cNvPr id="10"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39</a:t>
            </a:fld>
            <a:endParaRPr lang="en-US" sz="1100"/>
          </a:p>
        </p:txBody>
      </p:sp>
      <p:pic>
        <p:nvPicPr>
          <p:cNvPr id="11"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5481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err="1" smtClean="0"/>
              <a:t>GTL_Code.sas</a:t>
            </a:r>
            <a:endParaRPr lang="en-US"/>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1476430"/>
            <a:ext cx="8839200" cy="18001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descr="I:\SHARE\USERS\kmcconvi\PharmaSUG\SGRender.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11399" y="2743200"/>
            <a:ext cx="4470401" cy="335280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1" descr="logo"/>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3"/>
          <p:cNvSpPr>
            <a:spLocks noGrp="1"/>
          </p:cNvSpPr>
          <p:nvPr>
            <p:ph type="sldNum" sz="quarter" idx="12"/>
          </p:nvPr>
        </p:nvSpPr>
        <p:spPr>
          <a:xfrm>
            <a:off x="8647113" y="6408738"/>
            <a:ext cx="366712" cy="365125"/>
          </a:xfrm>
        </p:spPr>
        <p:txBody>
          <a:bodyPr/>
          <a:lstStyle/>
          <a:p>
            <a:pPr>
              <a:defRPr/>
            </a:pPr>
            <a:fld id="{87B9704C-0177-48B1-A349-989554C3B204}" type="slidenum">
              <a:rPr lang="en-US" smtClean="0"/>
              <a:pPr>
                <a:defRPr/>
              </a:pPr>
              <a:t>4</a:t>
            </a:fld>
            <a:endParaRPr lang="en-US" sz="1100"/>
          </a:p>
        </p:txBody>
      </p:sp>
    </p:spTree>
    <p:extLst>
      <p:ext uri="{BB962C8B-B14F-4D97-AF65-F5344CB8AC3E}">
        <p14:creationId xmlns:p14="http://schemas.microsoft.com/office/powerpoint/2010/main" xmlns="" val="147023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7B9704C-0177-48B1-A349-989554C3B204}" type="slidenum">
              <a:rPr lang="en-US" smtClean="0"/>
              <a:pPr>
                <a:defRPr/>
              </a:pPr>
              <a:t>40</a:t>
            </a:fld>
            <a:endParaRPr lang="en-US" sz="1100"/>
          </a:p>
        </p:txBody>
      </p:sp>
      <p:pic>
        <p:nvPicPr>
          <p:cNvPr id="8195" name="Picture 3" descr="I:\SHARE\USERS\kmcconvi\PharmaSUG\figure2.tif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576" y="0"/>
            <a:ext cx="9020175" cy="6889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91792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752600"/>
            <a:ext cx="7772400" cy="1830388"/>
          </a:xfrm>
        </p:spPr>
        <p:txBody>
          <a:bodyPr/>
          <a:lstStyle/>
          <a:p>
            <a:pPr algn="ctr" fontAlgn="auto">
              <a:spcAft>
                <a:spcPts val="0"/>
              </a:spcAft>
              <a:defRPr/>
            </a:pPr>
            <a:r>
              <a:rPr lang="en-US" smtClean="0"/>
              <a:t>Conclusion</a:t>
            </a:r>
            <a:endParaRPr lang="en-US"/>
          </a:p>
        </p:txBody>
      </p:sp>
      <p:sp>
        <p:nvSpPr>
          <p:cNvPr id="4" name="Slide Number Placeholder 3"/>
          <p:cNvSpPr txBox="1">
            <a:spLocks/>
          </p:cNvSpPr>
          <p:nvPr/>
        </p:nvSpPr>
        <p:spPr>
          <a:xfrm>
            <a:off x="8610600" y="6400800"/>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41</a:t>
            </a:fld>
            <a:endParaRPr lang="en-US" sz="1100"/>
          </a:p>
        </p:txBody>
      </p:sp>
      <p:pic>
        <p:nvPicPr>
          <p:cNvPr id="5"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724026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228600" y="1828800"/>
            <a:ext cx="5181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55588">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18288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2860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27432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2004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Font typeface="Arial" charset="0"/>
              <a:buNone/>
            </a:pPr>
            <a:r>
              <a:rPr lang="en-US" altLang="en-US" sz="1800" smtClean="0">
                <a:latin typeface="Arial" charset="0"/>
                <a:cs typeface="Times New Roman" pitchFamily="18" charset="0"/>
              </a:rPr>
              <a:t>Name: Kaitlyn McConville</a:t>
            </a:r>
          </a:p>
          <a:p>
            <a:pPr>
              <a:spcBef>
                <a:spcPct val="0"/>
              </a:spcBef>
              <a:buFont typeface="Arial" charset="0"/>
              <a:buNone/>
            </a:pPr>
            <a:r>
              <a:rPr lang="en-US" altLang="en-US" sz="1800" smtClean="0">
                <a:latin typeface="Arial" charset="0"/>
                <a:cs typeface="Times New Roman" pitchFamily="18" charset="0"/>
              </a:rPr>
              <a:t>Enterprise: Rho, Inc.</a:t>
            </a:r>
          </a:p>
          <a:p>
            <a:pPr>
              <a:spcBef>
                <a:spcPct val="0"/>
              </a:spcBef>
              <a:buFont typeface="Arial" charset="0"/>
              <a:buNone/>
            </a:pPr>
            <a:r>
              <a:rPr lang="en-US" altLang="en-US" sz="1800" smtClean="0">
                <a:latin typeface="Arial" charset="0"/>
                <a:cs typeface="Times New Roman" pitchFamily="18" charset="0"/>
              </a:rPr>
              <a:t>Address: 6330 Quadrangle Dr. </a:t>
            </a:r>
          </a:p>
          <a:p>
            <a:pPr>
              <a:spcBef>
                <a:spcPct val="0"/>
              </a:spcBef>
              <a:buFont typeface="Arial" charset="0"/>
              <a:buNone/>
            </a:pPr>
            <a:r>
              <a:rPr lang="en-US" altLang="en-US" sz="1800" smtClean="0">
                <a:latin typeface="Arial" charset="0"/>
                <a:cs typeface="Times New Roman" pitchFamily="18" charset="0"/>
              </a:rPr>
              <a:t>City, State ZIP: Chapel Hill, NC 27517</a:t>
            </a:r>
          </a:p>
          <a:p>
            <a:pPr>
              <a:spcBef>
                <a:spcPct val="0"/>
              </a:spcBef>
              <a:buFont typeface="Arial" charset="0"/>
              <a:buNone/>
            </a:pPr>
            <a:r>
              <a:rPr lang="en-US" altLang="en-US" sz="1800" smtClean="0">
                <a:latin typeface="Arial" charset="0"/>
                <a:cs typeface="Times New Roman" pitchFamily="18" charset="0"/>
              </a:rPr>
              <a:t>Work Phone: 919-408-8000</a:t>
            </a:r>
          </a:p>
          <a:p>
            <a:pPr>
              <a:spcBef>
                <a:spcPct val="0"/>
              </a:spcBef>
              <a:buFont typeface="Arial" charset="0"/>
              <a:buNone/>
            </a:pPr>
            <a:r>
              <a:rPr lang="en-US" altLang="en-US" sz="1800" smtClean="0">
                <a:latin typeface="Arial" charset="0"/>
                <a:cs typeface="Times New Roman" pitchFamily="18" charset="0"/>
              </a:rPr>
              <a:t>Fax: 919-408-0999</a:t>
            </a:r>
          </a:p>
          <a:p>
            <a:pPr>
              <a:spcBef>
                <a:spcPct val="0"/>
              </a:spcBef>
              <a:buFont typeface="Arial" charset="0"/>
              <a:buNone/>
            </a:pPr>
            <a:r>
              <a:rPr lang="en-US" altLang="en-US" sz="1800" smtClean="0">
                <a:latin typeface="Arial" charset="0"/>
                <a:cs typeface="Times New Roman" pitchFamily="18" charset="0"/>
              </a:rPr>
              <a:t>E-mail: kaitlyn_mcconville@rhoworld.com </a:t>
            </a:r>
          </a:p>
        </p:txBody>
      </p:sp>
      <p:sp>
        <p:nvSpPr>
          <p:cNvPr id="13315" name="Slide Number Placeholder 2"/>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42C4B220-3EC0-4B30-9C0D-120CAE867CC4}" type="slidenum">
              <a:rPr lang="en-US" altLang="en-US">
                <a:solidFill>
                  <a:schemeClr val="tx2"/>
                </a:solidFill>
              </a:rPr>
              <a:pPr fontAlgn="base">
                <a:spcBef>
                  <a:spcPct val="0"/>
                </a:spcBef>
                <a:spcAft>
                  <a:spcPct val="0"/>
                </a:spcAft>
              </a:pPr>
              <a:t>42</a:t>
            </a:fld>
            <a:endParaRPr lang="en-US" altLang="en-US">
              <a:solidFill>
                <a:schemeClr val="tx2"/>
              </a:solidFill>
            </a:endParaRPr>
          </a:p>
        </p:txBody>
      </p:sp>
      <p:sp>
        <p:nvSpPr>
          <p:cNvPr id="5" name="Content Placeholder 2"/>
          <p:cNvSpPr txBox="1">
            <a:spLocks/>
          </p:cNvSpPr>
          <p:nvPr/>
        </p:nvSpPr>
        <p:spPr bwMode="auto">
          <a:xfrm>
            <a:off x="4800600" y="1828800"/>
            <a:ext cx="5181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73050" indent="-255588">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620713" indent="-228600">
              <a:spcBef>
                <a:spcPts val="325"/>
              </a:spcBef>
              <a:buClr>
                <a:schemeClr val="accent1"/>
              </a:buClr>
              <a:buFont typeface="Verdana" pitchFamily="34" charset="0"/>
              <a:buChar char="◦"/>
              <a:defRPr sz="2300">
                <a:solidFill>
                  <a:schemeClr val="tx1"/>
                </a:solidFill>
                <a:latin typeface="Lucida Sans Unicode" pitchFamily="34" charset="0"/>
              </a:defRPr>
            </a:lvl2pPr>
            <a:lvl3pPr marL="858838" indent="-22860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143000" indent="-228600">
              <a:spcBef>
                <a:spcPts val="350"/>
              </a:spcBef>
              <a:buClr>
                <a:schemeClr val="accent2"/>
              </a:buClr>
              <a:buFont typeface="Wingdings 2" pitchFamily="18" charset="2"/>
              <a:buChar char=""/>
              <a:defRPr sz="1900">
                <a:solidFill>
                  <a:schemeClr val="tx1"/>
                </a:solidFill>
                <a:latin typeface="Lucida Sans Unicode" pitchFamily="34" charset="0"/>
              </a:defRPr>
            </a:lvl4pPr>
            <a:lvl5pPr marL="1371600" indent="-228600">
              <a:spcBef>
                <a:spcPts val="350"/>
              </a:spcBef>
              <a:buClr>
                <a:schemeClr val="accent2"/>
              </a:buClr>
              <a:buFont typeface="Wingdings 2" pitchFamily="18" charset="2"/>
              <a:buChar char=""/>
              <a:defRPr>
                <a:solidFill>
                  <a:schemeClr val="tx1"/>
                </a:solidFill>
                <a:latin typeface="Lucida Sans Unicode" pitchFamily="34" charset="0"/>
              </a:defRPr>
            </a:lvl5pPr>
            <a:lvl6pPr marL="18288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2860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27432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200400" indent="-228600" fontAlgn="base">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spcBef>
                <a:spcPct val="0"/>
              </a:spcBef>
              <a:buFont typeface="Arial" charset="0"/>
              <a:buNone/>
            </a:pPr>
            <a:r>
              <a:rPr lang="en-US" altLang="en-US" sz="1800" smtClean="0">
                <a:latin typeface="Arial" charset="0"/>
                <a:cs typeface="Times New Roman" pitchFamily="18" charset="0"/>
              </a:rPr>
              <a:t>Name: Kristen Much</a:t>
            </a:r>
          </a:p>
          <a:p>
            <a:pPr>
              <a:spcBef>
                <a:spcPct val="0"/>
              </a:spcBef>
              <a:buFont typeface="Arial" charset="0"/>
              <a:buNone/>
            </a:pPr>
            <a:r>
              <a:rPr lang="en-US" altLang="en-US" sz="1800" smtClean="0">
                <a:latin typeface="Arial" charset="0"/>
                <a:cs typeface="Times New Roman" pitchFamily="18" charset="0"/>
              </a:rPr>
              <a:t>Enterprise: Rho, Inc.</a:t>
            </a:r>
          </a:p>
          <a:p>
            <a:pPr>
              <a:spcBef>
                <a:spcPct val="0"/>
              </a:spcBef>
              <a:buFont typeface="Arial" charset="0"/>
              <a:buNone/>
            </a:pPr>
            <a:r>
              <a:rPr lang="en-US" altLang="en-US" sz="1800" smtClean="0">
                <a:latin typeface="Arial" charset="0"/>
                <a:cs typeface="Times New Roman" pitchFamily="18" charset="0"/>
              </a:rPr>
              <a:t>Address: 6330 Quadrangle Dr. </a:t>
            </a:r>
          </a:p>
          <a:p>
            <a:pPr>
              <a:spcBef>
                <a:spcPct val="0"/>
              </a:spcBef>
              <a:buFont typeface="Arial" charset="0"/>
              <a:buNone/>
            </a:pPr>
            <a:r>
              <a:rPr lang="en-US" altLang="en-US" sz="1800" smtClean="0">
                <a:latin typeface="Arial" charset="0"/>
                <a:cs typeface="Times New Roman" pitchFamily="18" charset="0"/>
              </a:rPr>
              <a:t>City, State ZIP: Chapel Hill, NC 27514</a:t>
            </a:r>
          </a:p>
          <a:p>
            <a:pPr>
              <a:spcBef>
                <a:spcPct val="0"/>
              </a:spcBef>
              <a:buFont typeface="Arial" charset="0"/>
              <a:buNone/>
            </a:pPr>
            <a:r>
              <a:rPr lang="en-US" altLang="en-US" sz="1800" smtClean="0">
                <a:latin typeface="Arial" charset="0"/>
                <a:cs typeface="Times New Roman" pitchFamily="18" charset="0"/>
              </a:rPr>
              <a:t>Work Phone: 919-408-8000</a:t>
            </a:r>
          </a:p>
          <a:p>
            <a:pPr>
              <a:spcBef>
                <a:spcPct val="0"/>
              </a:spcBef>
              <a:buFont typeface="Arial" charset="0"/>
              <a:buNone/>
            </a:pPr>
            <a:r>
              <a:rPr lang="en-US" altLang="en-US" sz="1800" smtClean="0">
                <a:latin typeface="Arial" charset="0"/>
                <a:cs typeface="Times New Roman" pitchFamily="18" charset="0"/>
              </a:rPr>
              <a:t>Fax: 919-408-0999</a:t>
            </a:r>
          </a:p>
          <a:p>
            <a:pPr>
              <a:spcBef>
                <a:spcPct val="0"/>
              </a:spcBef>
              <a:buFont typeface="Arial" charset="0"/>
              <a:buNone/>
            </a:pPr>
            <a:r>
              <a:rPr lang="en-US" altLang="en-US" sz="1800" smtClean="0">
                <a:latin typeface="Arial" charset="0"/>
                <a:cs typeface="Times New Roman" pitchFamily="18" charset="0"/>
              </a:rPr>
              <a:t>E-mail: kristen_much@rhoworld.com </a:t>
            </a:r>
          </a:p>
        </p:txBody>
      </p:sp>
      <p:sp>
        <p:nvSpPr>
          <p:cNvPr id="6" name="Title 1"/>
          <p:cNvSpPr txBox="1">
            <a:spLocks/>
          </p:cNvSpPr>
          <p:nvPr/>
        </p:nvSpPr>
        <p:spPr>
          <a:xfrm>
            <a:off x="228600" y="274638"/>
            <a:ext cx="7086600" cy="1143000"/>
          </a:xfrm>
          <a:prstGeom prst="rect">
            <a:avLst/>
          </a:prstGeom>
        </p:spPr>
        <p:txBody>
          <a:bodyPr vert="horz" anchor="ctr">
            <a:normAutofit/>
            <a:scene3d>
              <a:camera prst="orthographicFront"/>
              <a:lightRig rig="soft" dir="t"/>
            </a:scene3d>
            <a:sp3d prstMaterial="softEdge">
              <a:bevelT w="25400" h="25400"/>
            </a:sp3d>
          </a:bodyPr>
          <a:lst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1" fontAlgn="base" hangingPunct="1">
              <a:spcBef>
                <a:spcPct val="0"/>
              </a:spcBef>
              <a:spcAft>
                <a:spcPct val="0"/>
              </a:spcAft>
              <a:defRPr sz="4100" b="1">
                <a:solidFill>
                  <a:schemeClr val="tx2"/>
                </a:solidFill>
                <a:latin typeface="Lucida Sans Unicode" pitchFamily="34" charset="0"/>
              </a:defRPr>
            </a:lvl2pPr>
            <a:lvl3pPr algn="l" rtl="0" eaLnBrk="1" fontAlgn="base" hangingPunct="1">
              <a:spcBef>
                <a:spcPct val="0"/>
              </a:spcBef>
              <a:spcAft>
                <a:spcPct val="0"/>
              </a:spcAft>
              <a:defRPr sz="4100" b="1">
                <a:solidFill>
                  <a:schemeClr val="tx2"/>
                </a:solidFill>
                <a:latin typeface="Lucida Sans Unicode" pitchFamily="34" charset="0"/>
              </a:defRPr>
            </a:lvl3pPr>
            <a:lvl4pPr algn="l" rtl="0" eaLnBrk="1" fontAlgn="base" hangingPunct="1">
              <a:spcBef>
                <a:spcPct val="0"/>
              </a:spcBef>
              <a:spcAft>
                <a:spcPct val="0"/>
              </a:spcAft>
              <a:defRPr sz="4100" b="1">
                <a:solidFill>
                  <a:schemeClr val="tx2"/>
                </a:solidFill>
                <a:latin typeface="Lucida Sans Unicode" pitchFamily="34" charset="0"/>
              </a:defRPr>
            </a:lvl4pPr>
            <a:lvl5pPr algn="l" rtl="0" eaLnBrk="1" fontAlgn="base" hangingPunct="1">
              <a:spcBef>
                <a:spcPct val="0"/>
              </a:spcBef>
              <a:spcAft>
                <a:spcPct val="0"/>
              </a:spcAft>
              <a:defRPr sz="4100" b="1">
                <a:solidFill>
                  <a:schemeClr val="tx2"/>
                </a:solidFill>
                <a:latin typeface="Lucida Sans Unicode" pitchFamily="34" charset="0"/>
              </a:defRPr>
            </a:lvl5pPr>
            <a:lvl6pPr marL="457200" algn="l" rtl="0" eaLnBrk="1" fontAlgn="base" hangingPunct="1">
              <a:spcBef>
                <a:spcPct val="0"/>
              </a:spcBef>
              <a:spcAft>
                <a:spcPct val="0"/>
              </a:spcAft>
              <a:defRPr sz="4100" b="1">
                <a:solidFill>
                  <a:schemeClr val="tx2"/>
                </a:solidFill>
                <a:latin typeface="Lucida Sans Unicode" pitchFamily="34" charset="0"/>
              </a:defRPr>
            </a:lvl6pPr>
            <a:lvl7pPr marL="914400" algn="l" rtl="0" eaLnBrk="1" fontAlgn="base" hangingPunct="1">
              <a:spcBef>
                <a:spcPct val="0"/>
              </a:spcBef>
              <a:spcAft>
                <a:spcPct val="0"/>
              </a:spcAft>
              <a:defRPr sz="4100" b="1">
                <a:solidFill>
                  <a:schemeClr val="tx2"/>
                </a:solidFill>
                <a:latin typeface="Lucida Sans Unicode" pitchFamily="34" charset="0"/>
              </a:defRPr>
            </a:lvl7pPr>
            <a:lvl8pPr marL="1371600" algn="l" rtl="0" eaLnBrk="1" fontAlgn="base" hangingPunct="1">
              <a:spcBef>
                <a:spcPct val="0"/>
              </a:spcBef>
              <a:spcAft>
                <a:spcPct val="0"/>
              </a:spcAft>
              <a:defRPr sz="4100" b="1">
                <a:solidFill>
                  <a:schemeClr val="tx2"/>
                </a:solidFill>
                <a:latin typeface="Lucida Sans Unicode" pitchFamily="34" charset="0"/>
              </a:defRPr>
            </a:lvl8pPr>
            <a:lvl9pPr marL="1828800" algn="l" rtl="0" eaLnBrk="1" fontAlgn="base" hangingPunct="1">
              <a:spcBef>
                <a:spcPct val="0"/>
              </a:spcBef>
              <a:spcAft>
                <a:spcPct val="0"/>
              </a:spcAft>
              <a:defRPr sz="4100" b="1">
                <a:solidFill>
                  <a:schemeClr val="tx2"/>
                </a:solidFill>
                <a:latin typeface="Lucida Sans Unicode" pitchFamily="34" charset="0"/>
              </a:defRPr>
            </a:lvl9pPr>
            <a:extLst/>
          </a:lstStyle>
          <a:p>
            <a:r>
              <a:rPr lang="en-US" smtClean="0"/>
              <a:t>Contact Information</a:t>
            </a:r>
            <a:endParaRPr lang="en-US"/>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Slide Number Placeholder 3"/>
          <p:cNvSpPr>
            <a:spLocks noGrp="1"/>
          </p:cNvSpPr>
          <p:nvPr>
            <p:ph type="sldNum" sz="quarter" idx="12"/>
          </p:nvPr>
        </p:nvSpPr>
        <p:spPr bwMode="auto">
          <a:xfrm>
            <a:off x="4323556" y="6408738"/>
            <a:ext cx="366712"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a:defRPr>
                <a:solidFill>
                  <a:schemeClr val="tx1"/>
                </a:solidFill>
                <a:latin typeface="Lucida Sans Unicode" pitchFamily="34" charset="0"/>
              </a:defRPr>
            </a:lvl1pPr>
            <a:lvl2pPr marL="742950" indent="-285750">
              <a:defRPr>
                <a:solidFill>
                  <a:schemeClr val="tx1"/>
                </a:solidFill>
                <a:latin typeface="Lucida Sans Unicode" pitchFamily="34" charset="0"/>
              </a:defRPr>
            </a:lvl2pPr>
            <a:lvl3pPr marL="1143000" indent="-228600">
              <a:defRPr>
                <a:solidFill>
                  <a:schemeClr val="tx1"/>
                </a:solidFill>
                <a:latin typeface="Lucida Sans Unicode" pitchFamily="34" charset="0"/>
              </a:defRPr>
            </a:lvl3pPr>
            <a:lvl4pPr marL="1600200" indent="-228600">
              <a:defRPr>
                <a:solidFill>
                  <a:schemeClr val="tx1"/>
                </a:solidFill>
                <a:latin typeface="Lucida Sans Unicode" pitchFamily="34" charset="0"/>
              </a:defRPr>
            </a:lvl4pPr>
            <a:lvl5pPr marL="2057400" indent="-228600">
              <a:defRPr>
                <a:solidFill>
                  <a:schemeClr val="tx1"/>
                </a:solidFill>
                <a:latin typeface="Lucida Sans Unicode" pitchFamily="34" charset="0"/>
              </a:defRPr>
            </a:lvl5pPr>
            <a:lvl6pPr marL="2514600" indent="-228600" fontAlgn="base">
              <a:spcBef>
                <a:spcPct val="0"/>
              </a:spcBef>
              <a:spcAft>
                <a:spcPct val="0"/>
              </a:spcAft>
              <a:defRPr>
                <a:solidFill>
                  <a:schemeClr val="tx1"/>
                </a:solidFill>
                <a:latin typeface="Lucida Sans Unicode" pitchFamily="34" charset="0"/>
              </a:defRPr>
            </a:lvl6pPr>
            <a:lvl7pPr marL="2971800" indent="-228600" fontAlgn="base">
              <a:spcBef>
                <a:spcPct val="0"/>
              </a:spcBef>
              <a:spcAft>
                <a:spcPct val="0"/>
              </a:spcAft>
              <a:defRPr>
                <a:solidFill>
                  <a:schemeClr val="tx1"/>
                </a:solidFill>
                <a:latin typeface="Lucida Sans Unicode" pitchFamily="34" charset="0"/>
              </a:defRPr>
            </a:lvl7pPr>
            <a:lvl8pPr marL="3429000" indent="-228600" fontAlgn="base">
              <a:spcBef>
                <a:spcPct val="0"/>
              </a:spcBef>
              <a:spcAft>
                <a:spcPct val="0"/>
              </a:spcAft>
              <a:defRPr>
                <a:solidFill>
                  <a:schemeClr val="tx1"/>
                </a:solidFill>
                <a:latin typeface="Lucida Sans Unicode" pitchFamily="34" charset="0"/>
              </a:defRPr>
            </a:lvl8pPr>
            <a:lvl9pPr marL="3886200" indent="-228600" fontAlgn="base">
              <a:spcBef>
                <a:spcPct val="0"/>
              </a:spcBef>
              <a:spcAft>
                <a:spcPct val="0"/>
              </a:spcAft>
              <a:defRPr>
                <a:solidFill>
                  <a:schemeClr val="tx1"/>
                </a:solidFill>
                <a:latin typeface="Lucida Sans Unicode" pitchFamily="34" charset="0"/>
              </a:defRPr>
            </a:lvl9pPr>
          </a:lstStyle>
          <a:p>
            <a:pPr fontAlgn="base">
              <a:spcBef>
                <a:spcPct val="0"/>
              </a:spcBef>
              <a:spcAft>
                <a:spcPct val="0"/>
              </a:spcAft>
            </a:pPr>
            <a:fld id="{D65567F2-B109-47A4-872C-14973D67886E}" type="slidenum">
              <a:rPr lang="en-US" altLang="en-US">
                <a:solidFill>
                  <a:schemeClr val="bg1"/>
                </a:solidFill>
              </a:rPr>
              <a:pPr fontAlgn="base">
                <a:spcBef>
                  <a:spcPct val="0"/>
                </a:spcBef>
                <a:spcAft>
                  <a:spcPct val="0"/>
                </a:spcAft>
              </a:pPr>
              <a:t>5</a:t>
            </a:fld>
            <a:endParaRPr lang="en-US" altLang="en-US" sz="1100">
              <a:solidFill>
                <a:schemeClr val="bg1"/>
              </a:solidFill>
            </a:endParaRPr>
          </a:p>
        </p:txBody>
      </p:sp>
      <p:sp>
        <p:nvSpPr>
          <p:cNvPr id="11267" name="Subtitle 2"/>
          <p:cNvSpPr>
            <a:spLocks noGrp="1"/>
          </p:cNvSpPr>
          <p:nvPr>
            <p:ph type="subTitle" idx="4294967295"/>
          </p:nvPr>
        </p:nvSpPr>
        <p:spPr>
          <a:xfrm>
            <a:off x="620712" y="3611563"/>
            <a:ext cx="7772400" cy="1200150"/>
          </a:xfrm>
        </p:spPr>
        <p:txBody>
          <a:bodyPr/>
          <a:lstStyle/>
          <a:p>
            <a:pPr marL="109537" marR="0" indent="0" algn="ctr">
              <a:buNone/>
            </a:pPr>
            <a:r>
              <a:rPr lang="en-US"/>
              <a:t>Scatter Plot Overlaid on Box Plot</a:t>
            </a:r>
            <a:endParaRPr lang="en-US" altLang="en-US" smtClean="0"/>
          </a:p>
        </p:txBody>
      </p:sp>
      <p:sp>
        <p:nvSpPr>
          <p:cNvPr id="2" name="Title 1"/>
          <p:cNvSpPr>
            <a:spLocks noGrp="1"/>
          </p:cNvSpPr>
          <p:nvPr>
            <p:ph type="ctrTitle" idx="4294967295"/>
          </p:nvPr>
        </p:nvSpPr>
        <p:spPr>
          <a:xfrm>
            <a:off x="620712" y="1752600"/>
            <a:ext cx="7772400" cy="1830388"/>
          </a:xfrm>
        </p:spPr>
        <p:txBody>
          <a:bodyPr/>
          <a:lstStyle/>
          <a:p>
            <a:pPr algn="ctr" fontAlgn="auto">
              <a:spcAft>
                <a:spcPts val="0"/>
              </a:spcAft>
              <a:defRPr/>
            </a:pPr>
            <a:r>
              <a:rPr lang="en-US" smtClean="0"/>
              <a:t>Example 1</a:t>
            </a:r>
            <a:endParaRPr lang="en-US"/>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5</a:t>
            </a:fld>
            <a:endParaRPr lang="en-US" sz="1100"/>
          </a:p>
        </p:txBody>
      </p:sp>
      <p:pic>
        <p:nvPicPr>
          <p:cNvPr id="6"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57BA9B3C-0D3A-4B98-8D03-419A57D284B2}" type="slidenum">
              <a:rPr lang="en-US" smtClean="0"/>
              <a:pPr>
                <a:defRPr/>
              </a:pPr>
              <a:t>6</a:t>
            </a:fld>
            <a:endParaRPr lang="en-US" sz="110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0"/>
            <a:ext cx="9220200" cy="687432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30358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Motivation</a:t>
            </a:r>
            <a:endParaRPr lang="en-US"/>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24350"/>
          <a:stretch/>
        </p:blipFill>
        <p:spPr bwMode="auto">
          <a:xfrm>
            <a:off x="833438" y="1752601"/>
            <a:ext cx="7477125" cy="1016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76596"/>
          <a:stretch/>
        </p:blipFill>
        <p:spPr bwMode="auto">
          <a:xfrm>
            <a:off x="838200" y="2916237"/>
            <a:ext cx="7477125" cy="314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7</a:t>
            </a:fld>
            <a:endParaRPr lang="en-US" sz="1100"/>
          </a:p>
        </p:txBody>
      </p:sp>
      <p:pic>
        <p:nvPicPr>
          <p:cNvPr id="6" name="Picture 1" descr="logo"/>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62243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734300" cy="5478423"/>
          </a:xfrm>
          <a:prstGeom prst="rect">
            <a:avLst/>
          </a:prstGeom>
          <a:noFill/>
        </p:spPr>
        <p:txBody>
          <a:bodyPr wrap="square" rtlCol="0">
            <a:spAutoFit/>
          </a:bodyPr>
          <a:lstStyle/>
          <a:p>
            <a:r>
              <a:rPr lang="en-US" sz="1000">
                <a:solidFill>
                  <a:schemeClr val="bg1">
                    <a:lumMod val="50000"/>
                  </a:schemeClr>
                </a:solidFill>
              </a:rPr>
              <a:t>proc template;</a:t>
            </a:r>
          </a:p>
          <a:p>
            <a:r>
              <a:rPr lang="en-US" sz="1000">
                <a:solidFill>
                  <a:schemeClr val="bg1">
                    <a:lumMod val="50000"/>
                  </a:schemeClr>
                </a:solidFill>
              </a:rPr>
              <a:t>  define statgraph scatterbox;</a:t>
            </a:r>
          </a:p>
          <a:p>
            <a:r>
              <a:rPr lang="en-US" sz="1000">
                <a:solidFill>
                  <a:schemeClr val="bg1">
                    <a:lumMod val="50000"/>
                  </a:schemeClr>
                </a:solidFill>
              </a:rPr>
              <a:t>    begingraph;</a:t>
            </a:r>
          </a:p>
          <a:p>
            <a:r>
              <a:rPr lang="en-US" sz="1000">
                <a:solidFill>
                  <a:schemeClr val="bg1">
                    <a:lumMod val="50000"/>
                  </a:schemeClr>
                </a:solidFill>
              </a:rPr>
              <a:t>      entrytitle "Area Under the Curve (pmol/mL) over Time by Treatment Group";</a:t>
            </a:r>
          </a:p>
          <a:p>
            <a:r>
              <a:rPr lang="en-US" sz="1000">
                <a:solidFill>
                  <a:schemeClr val="bg1">
                    <a:lumMod val="50000"/>
                  </a:schemeClr>
                </a:solidFill>
              </a:rPr>
              <a:t> </a:t>
            </a:r>
          </a:p>
          <a:p>
            <a:r>
              <a:rPr lang="en-US" sz="1000">
                <a:solidFill>
                  <a:schemeClr val="bg1">
                    <a:lumMod val="50000"/>
                  </a:schemeClr>
                </a:solidFill>
              </a:rPr>
              <a:t>      layout overlay / xaxisopts=(&lt;OPTIONS1</a:t>
            </a:r>
            <a:r>
              <a:rPr lang="en-US" sz="1000" smtClean="0">
                <a:solidFill>
                  <a:schemeClr val="bg1">
                    <a:lumMod val="50000"/>
                  </a:schemeClr>
                </a:solidFill>
              </a:rPr>
              <a:t>&gt;)  yaxisopts</a:t>
            </a:r>
            <a:r>
              <a:rPr lang="en-US" sz="1000">
                <a:solidFill>
                  <a:schemeClr val="bg1">
                    <a:lumMod val="50000"/>
                  </a:schemeClr>
                </a:solidFill>
              </a:rPr>
              <a:t>=(&lt;OPTIONS2</a:t>
            </a:r>
            <a:r>
              <a:rPr lang="en-US" sz="1000" smtClean="0">
                <a:solidFill>
                  <a:schemeClr val="bg1">
                    <a:lumMod val="50000"/>
                  </a:schemeClr>
                </a:solidFill>
              </a:rPr>
              <a:t>&gt;);</a:t>
            </a:r>
          </a:p>
          <a:p>
            <a:endParaRPr lang="en-US" sz="1000">
              <a:solidFill>
                <a:schemeClr val="bg1">
                  <a:lumMod val="50000"/>
                </a:schemeClr>
              </a:solidFill>
            </a:endParaRPr>
          </a:p>
          <a:p>
            <a:r>
              <a:rPr lang="en-US" sz="1000">
                <a:solidFill>
                  <a:schemeClr val="bg1">
                    <a:lumMod val="50000"/>
                  </a:schemeClr>
                </a:solidFill>
              </a:rPr>
              <a:t>        drawtext textattrs=(size=8pt) "Treatment Difference: &amp;treat_auc." /&lt;OPTIONS3&gt;;</a:t>
            </a:r>
          </a:p>
          <a:p>
            <a:r>
              <a:rPr lang="en-US" sz="1000">
                <a:solidFill>
                  <a:schemeClr val="bg1">
                    <a:lumMod val="50000"/>
                  </a:schemeClr>
                </a:solidFill>
              </a:rPr>
              <a:t>        drawtext textattrs=(size=8pt) "Time Trend: &amp;time_auc." / &lt;OPTIONS4&gt;;</a:t>
            </a:r>
          </a:p>
          <a:p>
            <a:r>
              <a:rPr lang="en-US" sz="1000">
                <a:solidFill>
                  <a:schemeClr val="bg1">
                    <a:lumMod val="50000"/>
                  </a:schemeClr>
                </a:solidFill>
              </a:rPr>
              <a:t>        drawtext textattrs=(size=8pt) "Treatment by Time: &amp;trtbtime_auc." /&lt;OPTIONS5&gt;;                                                            </a:t>
            </a:r>
          </a:p>
          <a:p>
            <a:r>
              <a:rPr lang="en-US" sz="1000">
                <a:solidFill>
                  <a:schemeClr val="bg1">
                    <a:lumMod val="50000"/>
                  </a:schemeClr>
                </a:solidFill>
              </a:rPr>
              <a:t>        drawtext textattrs=(size=8pt) "N = &amp;n0_auc." / &lt;OPTIONS6&gt;;</a:t>
            </a:r>
          </a:p>
          <a:p>
            <a:r>
              <a:rPr lang="en-US" sz="1000">
                <a:solidFill>
                  <a:schemeClr val="bg1">
                    <a:lumMod val="50000"/>
                  </a:schemeClr>
                </a:solidFill>
              </a:rPr>
              <a:t>        drawtext textattrs=(size=8pt) "p-value = &amp;p0_auc." / &lt;OPTIONS7&gt;;</a:t>
            </a:r>
          </a:p>
          <a:p>
            <a:r>
              <a:rPr lang="en-US" sz="1000">
                <a:solidFill>
                  <a:schemeClr val="bg1">
                    <a:lumMod val="50000"/>
                  </a:schemeClr>
                </a:solidFill>
              </a:rPr>
              <a:t>        drawtext textattrs=(size=8pt) "N = &amp;n6_auc." / &lt;OPTIONS8&gt;;</a:t>
            </a:r>
          </a:p>
          <a:p>
            <a:r>
              <a:rPr lang="en-US" sz="1000">
                <a:solidFill>
                  <a:schemeClr val="bg1">
                    <a:lumMod val="50000"/>
                  </a:schemeClr>
                </a:solidFill>
              </a:rPr>
              <a:t>        drawtext textattrs=(size=8pt) "p-value = &amp;p6_auc." / &lt;OPTIONS9&gt;;;</a:t>
            </a:r>
          </a:p>
          <a:p>
            <a:r>
              <a:rPr lang="en-US" sz="1000">
                <a:solidFill>
                  <a:schemeClr val="bg1">
                    <a:lumMod val="50000"/>
                  </a:schemeClr>
                </a:solidFill>
              </a:rPr>
              <a:t>        drawtext textattrs=(size=8pt) "N = &amp;n12_auc." / &lt;OPTIONS10&gt;;</a:t>
            </a:r>
          </a:p>
          <a:p>
            <a:r>
              <a:rPr lang="en-US" sz="1000">
                <a:solidFill>
                  <a:schemeClr val="bg1">
                    <a:lumMod val="50000"/>
                  </a:schemeClr>
                </a:solidFill>
              </a:rPr>
              <a:t>        drawtext textattrs=(size=8pt) "p-value = &amp;p12_auc." / &lt;OPTIONS11&gt;;</a:t>
            </a:r>
          </a:p>
          <a:p>
            <a:r>
              <a:rPr lang="en-US" sz="1000">
                <a:solidFill>
                  <a:schemeClr val="bg1">
                    <a:lumMod val="50000"/>
                  </a:schemeClr>
                </a:solidFill>
              </a:rPr>
              <a:t>        drawtext textattrs=(size=8pt) "N = &amp;n18_auc." / &lt;OPTIONS12&gt;;</a:t>
            </a:r>
          </a:p>
          <a:p>
            <a:r>
              <a:rPr lang="en-US" sz="1000">
                <a:solidFill>
                  <a:schemeClr val="bg1">
                    <a:lumMod val="50000"/>
                  </a:schemeClr>
                </a:solidFill>
              </a:rPr>
              <a:t>        drawtext textattrs=(size=8pt) "p-value = &amp;p18_auc." / &lt;OPTIONS13&gt;;</a:t>
            </a:r>
          </a:p>
          <a:p>
            <a:r>
              <a:rPr lang="en-US" sz="1000">
                <a:solidFill>
                  <a:schemeClr val="bg1">
                    <a:lumMod val="50000"/>
                  </a:schemeClr>
                </a:solidFill>
              </a:rPr>
              <a:t>        drawtext textattrs=(size=8pt) "N = &amp;n24_auc." / &lt;OPTIONS14&gt;;</a:t>
            </a:r>
          </a:p>
          <a:p>
            <a:r>
              <a:rPr lang="en-US" sz="1000">
                <a:solidFill>
                  <a:schemeClr val="bg1">
                    <a:lumMod val="50000"/>
                  </a:schemeClr>
                </a:solidFill>
              </a:rPr>
              <a:t>        drawtext textattrs=(size=8pt) "p-value = &amp;p24_auc." / &lt;OPTIONS15&gt;;</a:t>
            </a:r>
          </a:p>
          <a:p>
            <a:r>
              <a:rPr lang="en-US" sz="1000">
                <a:solidFill>
                  <a:schemeClr val="bg1">
                    <a:lumMod val="50000"/>
                  </a:schemeClr>
                </a:solidFill>
              </a:rPr>
              <a:t> </a:t>
            </a:r>
          </a:p>
          <a:p>
            <a:r>
              <a:rPr lang="en-US" sz="1000">
                <a:solidFill>
                  <a:schemeClr val="bg1">
                    <a:lumMod val="50000"/>
                  </a:schemeClr>
                </a:solidFill>
              </a:rPr>
              <a:t>        scatterplot x=eval(0.4*rannor(57)+visitn2) y=auc / group=trt name="trt1" </a:t>
            </a:r>
            <a:r>
              <a:rPr lang="en-US" sz="1000" smtClean="0">
                <a:solidFill>
                  <a:schemeClr val="bg1">
                    <a:lumMod val="50000"/>
                  </a:schemeClr>
                </a:solidFill>
              </a:rPr>
              <a:t> &lt;OPTIONS16&gt;; </a:t>
            </a:r>
            <a:endParaRPr lang="en-US" sz="1000">
              <a:solidFill>
                <a:schemeClr val="bg1">
                  <a:lumMod val="50000"/>
                </a:schemeClr>
              </a:solidFill>
            </a:endParaRPr>
          </a:p>
          <a:p>
            <a:r>
              <a:rPr lang="en-US" sz="1000">
                <a:solidFill>
                  <a:schemeClr val="bg1">
                    <a:lumMod val="50000"/>
                  </a:schemeClr>
                </a:solidFill>
              </a:rPr>
              <a:t> </a:t>
            </a:r>
            <a:r>
              <a:rPr lang="en-US" sz="1000" smtClean="0">
                <a:solidFill>
                  <a:schemeClr val="bg1">
                    <a:lumMod val="50000"/>
                  </a:schemeClr>
                </a:solidFill>
              </a:rPr>
              <a:t>       boxplot </a:t>
            </a:r>
            <a:r>
              <a:rPr lang="en-US" sz="1000">
                <a:solidFill>
                  <a:schemeClr val="bg1">
                    <a:lumMod val="50000"/>
                  </a:schemeClr>
                </a:solidFill>
              </a:rPr>
              <a:t>x=visitn2 y=auc / group=trt display=(caps mean median connect) </a:t>
            </a:r>
            <a:r>
              <a:rPr lang="en-US" sz="1000" smtClean="0">
                <a:solidFill>
                  <a:schemeClr val="bg1">
                    <a:lumMod val="50000"/>
                  </a:schemeClr>
                </a:solidFill>
              </a:rPr>
              <a:t> connect=mean </a:t>
            </a:r>
            <a:r>
              <a:rPr lang="en-US" sz="1000">
                <a:solidFill>
                  <a:schemeClr val="bg1">
                    <a:lumMod val="50000"/>
                  </a:schemeClr>
                </a:solidFill>
              </a:rPr>
              <a:t>name="trt2";</a:t>
            </a:r>
          </a:p>
          <a:p>
            <a:r>
              <a:rPr lang="en-US" sz="1000">
                <a:solidFill>
                  <a:schemeClr val="bg1">
                    <a:lumMod val="50000"/>
                  </a:schemeClr>
                </a:solidFill>
              </a:rPr>
              <a:t> </a:t>
            </a:r>
          </a:p>
          <a:p>
            <a:r>
              <a:rPr lang="en-US" sz="1000">
                <a:solidFill>
                  <a:schemeClr val="bg1">
                    <a:lumMod val="50000"/>
                  </a:schemeClr>
                </a:solidFill>
              </a:rPr>
              <a:t>        mergedlegend "trt1" "trt2" / title="Treatment";</a:t>
            </a:r>
          </a:p>
          <a:p>
            <a:r>
              <a:rPr lang="en-US" sz="1000">
                <a:solidFill>
                  <a:schemeClr val="bg1">
                    <a:lumMod val="50000"/>
                  </a:schemeClr>
                </a:solidFill>
              </a:rPr>
              <a:t> </a:t>
            </a:r>
          </a:p>
          <a:p>
            <a:r>
              <a:rPr lang="en-US" sz="1000">
                <a:solidFill>
                  <a:schemeClr val="bg1">
                    <a:lumMod val="50000"/>
                  </a:schemeClr>
                </a:solidFill>
              </a:rPr>
              <a:t>      endlayout;</a:t>
            </a:r>
          </a:p>
          <a:p>
            <a:r>
              <a:rPr lang="en-US" sz="1000">
                <a:solidFill>
                  <a:schemeClr val="bg1">
                    <a:lumMod val="50000"/>
                  </a:schemeClr>
                </a:solidFill>
              </a:rPr>
              <a:t> </a:t>
            </a:r>
          </a:p>
          <a:p>
            <a:r>
              <a:rPr lang="en-US" sz="1000">
                <a:solidFill>
                  <a:schemeClr val="bg1">
                    <a:lumMod val="50000"/>
                  </a:schemeClr>
                </a:solidFill>
              </a:rPr>
              <a:t>    endgraph;</a:t>
            </a:r>
          </a:p>
          <a:p>
            <a:r>
              <a:rPr lang="en-US" sz="1000">
                <a:solidFill>
                  <a:schemeClr val="bg1">
                    <a:lumMod val="50000"/>
                  </a:schemeClr>
                </a:solidFill>
              </a:rPr>
              <a:t>  end;</a:t>
            </a:r>
          </a:p>
          <a:p>
            <a:r>
              <a:rPr lang="en-US" sz="1000">
                <a:solidFill>
                  <a:schemeClr val="bg1">
                    <a:lumMod val="50000"/>
                  </a:schemeClr>
                </a:solidFill>
              </a:rPr>
              <a:t>run;</a:t>
            </a:r>
          </a:p>
          <a:p>
            <a:r>
              <a:rPr lang="en-US" sz="1000">
                <a:solidFill>
                  <a:schemeClr val="bg1">
                    <a:lumMod val="50000"/>
                  </a:schemeClr>
                </a:solidFill>
              </a:rPr>
              <a:t> </a:t>
            </a:r>
          </a:p>
          <a:p>
            <a:r>
              <a:rPr lang="en-US" sz="1000">
                <a:solidFill>
                  <a:schemeClr val="bg1">
                    <a:lumMod val="50000"/>
                  </a:schemeClr>
                </a:solidFill>
              </a:rPr>
              <a:t>proc sgrender data=datasetname template=scatterbox;</a:t>
            </a:r>
          </a:p>
          <a:p>
            <a:r>
              <a:rPr lang="en-US" sz="1000">
                <a:solidFill>
                  <a:schemeClr val="bg1">
                    <a:lumMod val="50000"/>
                  </a:schemeClr>
                </a:solidFill>
              </a:rPr>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8</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735085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274638"/>
            <a:ext cx="7086600" cy="1143000"/>
          </a:xfrm>
        </p:spPr>
        <p:txBody>
          <a:bodyPr/>
          <a:lstStyle/>
          <a:p>
            <a:r>
              <a:rPr lang="en-US" smtClean="0"/>
              <a:t>The Code</a:t>
            </a:r>
            <a:endParaRPr lang="en-US"/>
          </a:p>
        </p:txBody>
      </p:sp>
      <p:sp>
        <p:nvSpPr>
          <p:cNvPr id="8" name="Rectangle 7"/>
          <p:cNvSpPr/>
          <p:nvPr/>
        </p:nvSpPr>
        <p:spPr>
          <a:xfrm>
            <a:off x="0" y="5181600"/>
            <a:ext cx="91440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04900" y="1219200"/>
            <a:ext cx="7734300" cy="5478423"/>
          </a:xfrm>
          <a:prstGeom prst="rect">
            <a:avLst/>
          </a:prstGeom>
          <a:noFill/>
        </p:spPr>
        <p:txBody>
          <a:bodyPr wrap="square" rtlCol="0">
            <a:spAutoFit/>
          </a:bodyPr>
          <a:lstStyle/>
          <a:p>
            <a:r>
              <a:rPr lang="en-US" sz="1000" b="1"/>
              <a:t>proc template;</a:t>
            </a:r>
          </a:p>
          <a:p>
            <a:r>
              <a:rPr lang="en-US" sz="1000" b="1"/>
              <a:t>  define statgraph scatterbox;</a:t>
            </a:r>
          </a:p>
          <a:p>
            <a:r>
              <a:rPr lang="en-US" sz="1000" b="1"/>
              <a:t>    begingraph;</a:t>
            </a:r>
          </a:p>
          <a:p>
            <a:r>
              <a:rPr lang="en-US" sz="1000">
                <a:solidFill>
                  <a:schemeClr val="bg1">
                    <a:lumMod val="50000"/>
                  </a:schemeClr>
                </a:solidFill>
              </a:rPr>
              <a:t>      entrytitle "Area Under the Curve (pmol/mL) over Time by Treatment Group";</a:t>
            </a:r>
          </a:p>
          <a:p>
            <a:r>
              <a:rPr lang="en-US" sz="1000"/>
              <a:t> </a:t>
            </a:r>
          </a:p>
          <a:p>
            <a:r>
              <a:rPr lang="en-US" sz="1000">
                <a:solidFill>
                  <a:schemeClr val="bg1">
                    <a:lumMod val="50000"/>
                  </a:schemeClr>
                </a:solidFill>
              </a:rPr>
              <a:t>      layout overlay / xaxisopts=(&lt;OPTIONS1</a:t>
            </a:r>
            <a:r>
              <a:rPr lang="en-US" sz="1000" smtClean="0">
                <a:solidFill>
                  <a:schemeClr val="bg1">
                    <a:lumMod val="50000"/>
                  </a:schemeClr>
                </a:solidFill>
              </a:rPr>
              <a:t>&gt;)  yaxisopts</a:t>
            </a:r>
            <a:r>
              <a:rPr lang="en-US" sz="1000">
                <a:solidFill>
                  <a:schemeClr val="bg1">
                    <a:lumMod val="50000"/>
                  </a:schemeClr>
                </a:solidFill>
              </a:rPr>
              <a:t>=(&lt;OPTIONS2</a:t>
            </a:r>
            <a:r>
              <a:rPr lang="en-US" sz="1000" smtClean="0">
                <a:solidFill>
                  <a:schemeClr val="bg1">
                    <a:lumMod val="50000"/>
                  </a:schemeClr>
                </a:solidFill>
              </a:rPr>
              <a:t>&gt;);</a:t>
            </a:r>
          </a:p>
          <a:p>
            <a:endParaRPr lang="en-US" sz="1000">
              <a:solidFill>
                <a:schemeClr val="bg1">
                  <a:lumMod val="50000"/>
                </a:schemeClr>
              </a:solidFill>
            </a:endParaRPr>
          </a:p>
          <a:p>
            <a:r>
              <a:rPr lang="en-US" sz="1000">
                <a:solidFill>
                  <a:schemeClr val="bg1">
                    <a:lumMod val="50000"/>
                  </a:schemeClr>
                </a:solidFill>
              </a:rPr>
              <a:t>        drawtext textattrs=(size=8pt) "Treatment Difference: &amp;treat_auc." /&lt;OPTIONS3&gt;;</a:t>
            </a:r>
          </a:p>
          <a:p>
            <a:r>
              <a:rPr lang="en-US" sz="1000">
                <a:solidFill>
                  <a:schemeClr val="bg1">
                    <a:lumMod val="50000"/>
                  </a:schemeClr>
                </a:solidFill>
              </a:rPr>
              <a:t>        drawtext textattrs=(size=8pt) "Time Trend: &amp;time_auc." / &lt;OPTIONS4&gt;;</a:t>
            </a:r>
          </a:p>
          <a:p>
            <a:r>
              <a:rPr lang="en-US" sz="1000">
                <a:solidFill>
                  <a:schemeClr val="bg1">
                    <a:lumMod val="50000"/>
                  </a:schemeClr>
                </a:solidFill>
              </a:rPr>
              <a:t>        drawtext textattrs=(size=8pt) "Treatment by Time: &amp;trtbtime_auc." /&lt;OPTIONS5&gt;;                                                            </a:t>
            </a:r>
          </a:p>
          <a:p>
            <a:r>
              <a:rPr lang="en-US" sz="1000">
                <a:solidFill>
                  <a:schemeClr val="bg1">
                    <a:lumMod val="50000"/>
                  </a:schemeClr>
                </a:solidFill>
              </a:rPr>
              <a:t>        drawtext textattrs=(size=8pt) "N = &amp;n0_auc." / &lt;OPTIONS6&gt;;</a:t>
            </a:r>
          </a:p>
          <a:p>
            <a:r>
              <a:rPr lang="en-US" sz="1000">
                <a:solidFill>
                  <a:schemeClr val="bg1">
                    <a:lumMod val="50000"/>
                  </a:schemeClr>
                </a:solidFill>
              </a:rPr>
              <a:t>        drawtext textattrs=(size=8pt) "p-value = &amp;p0_auc." / &lt;OPTIONS7&gt;;</a:t>
            </a:r>
          </a:p>
          <a:p>
            <a:r>
              <a:rPr lang="en-US" sz="1000">
                <a:solidFill>
                  <a:schemeClr val="bg1">
                    <a:lumMod val="50000"/>
                  </a:schemeClr>
                </a:solidFill>
              </a:rPr>
              <a:t>        drawtext textattrs=(size=8pt) "N = &amp;n6_auc." / &lt;OPTIONS8&gt;;</a:t>
            </a:r>
          </a:p>
          <a:p>
            <a:r>
              <a:rPr lang="en-US" sz="1000">
                <a:solidFill>
                  <a:schemeClr val="bg1">
                    <a:lumMod val="50000"/>
                  </a:schemeClr>
                </a:solidFill>
              </a:rPr>
              <a:t>        drawtext textattrs=(size=8pt) "p-value = &amp;p6_auc." / &lt;OPTIONS9&gt;;;</a:t>
            </a:r>
          </a:p>
          <a:p>
            <a:r>
              <a:rPr lang="en-US" sz="1000">
                <a:solidFill>
                  <a:schemeClr val="bg1">
                    <a:lumMod val="50000"/>
                  </a:schemeClr>
                </a:solidFill>
              </a:rPr>
              <a:t>        drawtext textattrs=(size=8pt) "N = &amp;n12_auc." / &lt;OPTIONS10&gt;;</a:t>
            </a:r>
          </a:p>
          <a:p>
            <a:r>
              <a:rPr lang="en-US" sz="1000">
                <a:solidFill>
                  <a:schemeClr val="bg1">
                    <a:lumMod val="50000"/>
                  </a:schemeClr>
                </a:solidFill>
              </a:rPr>
              <a:t>        drawtext textattrs=(size=8pt) "p-value = &amp;p12_auc." / &lt;OPTIONS11&gt;;</a:t>
            </a:r>
          </a:p>
          <a:p>
            <a:r>
              <a:rPr lang="en-US" sz="1000">
                <a:solidFill>
                  <a:schemeClr val="bg1">
                    <a:lumMod val="50000"/>
                  </a:schemeClr>
                </a:solidFill>
              </a:rPr>
              <a:t>        drawtext textattrs=(size=8pt) "N = &amp;n18_auc." / &lt;OPTIONS12&gt;;</a:t>
            </a:r>
          </a:p>
          <a:p>
            <a:r>
              <a:rPr lang="en-US" sz="1000">
                <a:solidFill>
                  <a:schemeClr val="bg1">
                    <a:lumMod val="50000"/>
                  </a:schemeClr>
                </a:solidFill>
              </a:rPr>
              <a:t>        drawtext textattrs=(size=8pt) "p-value = &amp;p18_auc." / &lt;OPTIONS13&gt;;</a:t>
            </a:r>
          </a:p>
          <a:p>
            <a:r>
              <a:rPr lang="en-US" sz="1000">
                <a:solidFill>
                  <a:schemeClr val="bg1">
                    <a:lumMod val="50000"/>
                  </a:schemeClr>
                </a:solidFill>
              </a:rPr>
              <a:t>        drawtext textattrs=(size=8pt) "N = &amp;n24_auc." / &lt;OPTIONS14&gt;;</a:t>
            </a:r>
          </a:p>
          <a:p>
            <a:r>
              <a:rPr lang="en-US" sz="1000">
                <a:solidFill>
                  <a:schemeClr val="bg1">
                    <a:lumMod val="50000"/>
                  </a:schemeClr>
                </a:solidFill>
              </a:rPr>
              <a:t>        drawtext textattrs=(size=8pt) "p-value = &amp;p24_auc." / &lt;OPTIONS15&gt;;</a:t>
            </a:r>
          </a:p>
          <a:p>
            <a:r>
              <a:rPr lang="en-US" sz="1000">
                <a:solidFill>
                  <a:schemeClr val="bg1">
                    <a:lumMod val="50000"/>
                  </a:schemeClr>
                </a:solidFill>
              </a:rPr>
              <a:t> </a:t>
            </a:r>
          </a:p>
          <a:p>
            <a:r>
              <a:rPr lang="en-US" sz="1000">
                <a:solidFill>
                  <a:schemeClr val="bg1">
                    <a:lumMod val="50000"/>
                  </a:schemeClr>
                </a:solidFill>
              </a:rPr>
              <a:t>        scatterplot x=eval(0.4*rannor(57)+visitn2) y=auc / group=trt name="trt1" </a:t>
            </a:r>
            <a:r>
              <a:rPr lang="en-US" sz="1000" smtClean="0">
                <a:solidFill>
                  <a:schemeClr val="bg1">
                    <a:lumMod val="50000"/>
                  </a:schemeClr>
                </a:solidFill>
              </a:rPr>
              <a:t> &lt;OPTIONS16&gt;; </a:t>
            </a:r>
            <a:endParaRPr lang="en-US" sz="1000">
              <a:solidFill>
                <a:schemeClr val="bg1">
                  <a:lumMod val="50000"/>
                </a:schemeClr>
              </a:solidFill>
            </a:endParaRPr>
          </a:p>
          <a:p>
            <a:r>
              <a:rPr lang="en-US" sz="1000">
                <a:solidFill>
                  <a:schemeClr val="bg1">
                    <a:lumMod val="50000"/>
                  </a:schemeClr>
                </a:solidFill>
              </a:rPr>
              <a:t> </a:t>
            </a:r>
            <a:r>
              <a:rPr lang="en-US" sz="1000" smtClean="0">
                <a:solidFill>
                  <a:schemeClr val="bg1">
                    <a:lumMod val="50000"/>
                  </a:schemeClr>
                </a:solidFill>
              </a:rPr>
              <a:t>       boxplot </a:t>
            </a:r>
            <a:r>
              <a:rPr lang="en-US" sz="1000">
                <a:solidFill>
                  <a:schemeClr val="bg1">
                    <a:lumMod val="50000"/>
                  </a:schemeClr>
                </a:solidFill>
              </a:rPr>
              <a:t>x=visitn2 y=auc / group=trt display=(caps mean median connect) </a:t>
            </a:r>
            <a:r>
              <a:rPr lang="en-US" sz="1000" smtClean="0">
                <a:solidFill>
                  <a:schemeClr val="bg1">
                    <a:lumMod val="50000"/>
                  </a:schemeClr>
                </a:solidFill>
              </a:rPr>
              <a:t> connect=mean </a:t>
            </a:r>
            <a:r>
              <a:rPr lang="en-US" sz="1000">
                <a:solidFill>
                  <a:schemeClr val="bg1">
                    <a:lumMod val="50000"/>
                  </a:schemeClr>
                </a:solidFill>
              </a:rPr>
              <a:t>name="trt2";</a:t>
            </a:r>
          </a:p>
          <a:p>
            <a:r>
              <a:rPr lang="en-US" sz="1000">
                <a:solidFill>
                  <a:schemeClr val="bg1">
                    <a:lumMod val="50000"/>
                  </a:schemeClr>
                </a:solidFill>
              </a:rPr>
              <a:t> </a:t>
            </a:r>
          </a:p>
          <a:p>
            <a:r>
              <a:rPr lang="en-US" sz="1000">
                <a:solidFill>
                  <a:schemeClr val="bg1">
                    <a:lumMod val="50000"/>
                  </a:schemeClr>
                </a:solidFill>
              </a:rPr>
              <a:t>        mergedlegend "trt1" "trt2" / title="Treatment";</a:t>
            </a:r>
          </a:p>
          <a:p>
            <a:r>
              <a:rPr lang="en-US" sz="1000">
                <a:solidFill>
                  <a:schemeClr val="bg1">
                    <a:lumMod val="50000"/>
                  </a:schemeClr>
                </a:solidFill>
              </a:rPr>
              <a:t> </a:t>
            </a:r>
          </a:p>
          <a:p>
            <a:r>
              <a:rPr lang="en-US" sz="1000">
                <a:solidFill>
                  <a:schemeClr val="bg1">
                    <a:lumMod val="50000"/>
                  </a:schemeClr>
                </a:solidFill>
              </a:rPr>
              <a:t>      endlayout;</a:t>
            </a:r>
          </a:p>
          <a:p>
            <a:r>
              <a:rPr lang="en-US" sz="1000"/>
              <a:t> </a:t>
            </a:r>
          </a:p>
          <a:p>
            <a:r>
              <a:rPr lang="en-US" sz="1000" b="1"/>
              <a:t>    endgraph;</a:t>
            </a:r>
          </a:p>
          <a:p>
            <a:r>
              <a:rPr lang="en-US" sz="1000" b="1"/>
              <a:t>  end;</a:t>
            </a:r>
          </a:p>
          <a:p>
            <a:r>
              <a:rPr lang="en-US" sz="1000" b="1"/>
              <a:t>run;</a:t>
            </a:r>
          </a:p>
          <a:p>
            <a:r>
              <a:rPr lang="en-US" sz="1000" b="1"/>
              <a:t> </a:t>
            </a:r>
          </a:p>
          <a:p>
            <a:r>
              <a:rPr lang="en-US" sz="1000" b="1"/>
              <a:t>proc sgrender data=datasetname template=scatterbox;</a:t>
            </a:r>
          </a:p>
          <a:p>
            <a:r>
              <a:rPr lang="en-US" sz="1000" b="1"/>
              <a:t>run;</a:t>
            </a:r>
          </a:p>
          <a:p>
            <a:endParaRPr lang="en-US" sz="1000"/>
          </a:p>
        </p:txBody>
      </p:sp>
      <p:sp>
        <p:nvSpPr>
          <p:cNvPr id="5" name="Slide Number Placeholder 3"/>
          <p:cNvSpPr txBox="1">
            <a:spLocks/>
          </p:cNvSpPr>
          <p:nvPr/>
        </p:nvSpPr>
        <p:spPr>
          <a:xfrm>
            <a:off x="8647113" y="6408738"/>
            <a:ext cx="366712" cy="365125"/>
          </a:xfrm>
          <a:prstGeom prst="rect">
            <a:avLst/>
          </a:prstGeom>
        </p:spPr>
        <p:txBody>
          <a:bodyPr vert="horz" anchor="b"/>
          <a:lstStyle>
            <a:defPPr>
              <a:defRPr lang="en-US"/>
            </a:defPPr>
            <a:lvl1pPr algn="r" rtl="0" eaLnBrk="1" fontAlgn="auto" latinLnBrk="0" hangingPunct="1">
              <a:spcBef>
                <a:spcPts val="0"/>
              </a:spcBef>
              <a:spcAft>
                <a:spcPts val="0"/>
              </a:spcAft>
              <a:defRPr kumimoji="0" sz="1000" b="0" kern="1200">
                <a:solidFill>
                  <a:schemeClr val="tx2"/>
                </a:solidFill>
                <a:latin typeface="+mn-lt"/>
                <a:ea typeface="+mn-ea"/>
                <a:cs typeface="+mn-cs"/>
              </a:defRPr>
            </a:lvl1pPr>
            <a:lvl2pPr marL="457200" algn="l" rtl="0" fontAlgn="base">
              <a:spcBef>
                <a:spcPct val="0"/>
              </a:spcBef>
              <a:spcAft>
                <a:spcPct val="0"/>
              </a:spcAft>
              <a:defRPr kern="1200">
                <a:solidFill>
                  <a:schemeClr val="tx1"/>
                </a:solidFill>
                <a:latin typeface="Lucida Sans Unicode" pitchFamily="34" charset="0"/>
                <a:ea typeface="+mn-ea"/>
                <a:cs typeface="Arial" charset="0"/>
              </a:defRPr>
            </a:lvl2pPr>
            <a:lvl3pPr marL="914400" algn="l" rtl="0" fontAlgn="base">
              <a:spcBef>
                <a:spcPct val="0"/>
              </a:spcBef>
              <a:spcAft>
                <a:spcPct val="0"/>
              </a:spcAft>
              <a:defRPr kern="1200">
                <a:solidFill>
                  <a:schemeClr val="tx1"/>
                </a:solidFill>
                <a:latin typeface="Lucida Sans Unicode" pitchFamily="34" charset="0"/>
                <a:ea typeface="+mn-ea"/>
                <a:cs typeface="Arial" charset="0"/>
              </a:defRPr>
            </a:lvl3pPr>
            <a:lvl4pPr marL="1371600" algn="l" rtl="0" fontAlgn="base">
              <a:spcBef>
                <a:spcPct val="0"/>
              </a:spcBef>
              <a:spcAft>
                <a:spcPct val="0"/>
              </a:spcAft>
              <a:defRPr kern="1200">
                <a:solidFill>
                  <a:schemeClr val="tx1"/>
                </a:solidFill>
                <a:latin typeface="Lucida Sans Unicode" pitchFamily="34" charset="0"/>
                <a:ea typeface="+mn-ea"/>
                <a:cs typeface="Arial" charset="0"/>
              </a:defRPr>
            </a:lvl4pPr>
            <a:lvl5pPr marL="1828800" algn="l" rtl="0" fontAlgn="base">
              <a:spcBef>
                <a:spcPct val="0"/>
              </a:spcBef>
              <a:spcAft>
                <a:spcPct val="0"/>
              </a:spcAft>
              <a:defRPr kern="1200">
                <a:solidFill>
                  <a:schemeClr val="tx1"/>
                </a:solidFill>
                <a:latin typeface="Lucida Sans Unicode" pitchFamily="34" charset="0"/>
                <a:ea typeface="+mn-ea"/>
                <a:cs typeface="Arial" charset="0"/>
              </a:defRPr>
            </a:lvl5pPr>
            <a:lvl6pPr marL="2286000" algn="l" defTabSz="914400" rtl="0" eaLnBrk="1" latinLnBrk="0" hangingPunct="1">
              <a:defRPr kern="1200">
                <a:solidFill>
                  <a:schemeClr val="tx1"/>
                </a:solidFill>
                <a:latin typeface="Lucida Sans Unicode" pitchFamily="34" charset="0"/>
                <a:ea typeface="+mn-ea"/>
                <a:cs typeface="Arial" charset="0"/>
              </a:defRPr>
            </a:lvl6pPr>
            <a:lvl7pPr marL="2743200" algn="l" defTabSz="914400" rtl="0" eaLnBrk="1" latinLnBrk="0" hangingPunct="1">
              <a:defRPr kern="1200">
                <a:solidFill>
                  <a:schemeClr val="tx1"/>
                </a:solidFill>
                <a:latin typeface="Lucida Sans Unicode" pitchFamily="34" charset="0"/>
                <a:ea typeface="+mn-ea"/>
                <a:cs typeface="Arial" charset="0"/>
              </a:defRPr>
            </a:lvl7pPr>
            <a:lvl8pPr marL="3200400" algn="l" defTabSz="914400" rtl="0" eaLnBrk="1" latinLnBrk="0" hangingPunct="1">
              <a:defRPr kern="1200">
                <a:solidFill>
                  <a:schemeClr val="tx1"/>
                </a:solidFill>
                <a:latin typeface="Lucida Sans Unicode" pitchFamily="34" charset="0"/>
                <a:ea typeface="+mn-ea"/>
                <a:cs typeface="Arial" charset="0"/>
              </a:defRPr>
            </a:lvl8pPr>
            <a:lvl9pPr marL="3657600" algn="l" defTabSz="914400" rtl="0" eaLnBrk="1" latinLnBrk="0" hangingPunct="1">
              <a:defRPr kern="1200">
                <a:solidFill>
                  <a:schemeClr val="tx1"/>
                </a:solidFill>
                <a:latin typeface="Lucida Sans Unicode" pitchFamily="34" charset="0"/>
                <a:ea typeface="+mn-ea"/>
                <a:cs typeface="Arial" charset="0"/>
              </a:defRPr>
            </a:lvl9pPr>
          </a:lstStyle>
          <a:p>
            <a:pPr>
              <a:defRPr/>
            </a:pPr>
            <a:fld id="{87B9704C-0177-48B1-A349-989554C3B204}" type="slidenum">
              <a:rPr lang="en-US" smtClean="0"/>
              <a:pPr>
                <a:defRPr/>
              </a:pPr>
              <a:t>9</a:t>
            </a:fld>
            <a:endParaRPr lang="en-US" sz="1100"/>
          </a:p>
        </p:txBody>
      </p:sp>
      <p:pic>
        <p:nvPicPr>
          <p:cNvPr id="7" name="Picture 1" descr="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5791200"/>
            <a:ext cx="157162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4267906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AMO_REPORTCONTROLSVISIBLE" val="Empty"/>
  <p:tag name="_AMO_UNIQUEIDENTIFIER" val="a93a8470-78c6-4425-b7ce-81ef2888bce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armaSUG2015_Presentation_Template">
  <a:themeElements>
    <a:clrScheme name="Custom 6">
      <a:dk1>
        <a:srgbClr val="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1639</TotalTime>
  <Words>4703</Words>
  <Application>Microsoft Office PowerPoint</Application>
  <PresentationFormat>On-screen Show (4:3)</PresentationFormat>
  <Paragraphs>787</Paragraphs>
  <Slides>42</Slides>
  <Notes>42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PharmaSUG2015_Presentation_Template</vt:lpstr>
      <vt:lpstr>Creating Sophisticated Graphics using Graph Template Language (GTL)</vt:lpstr>
      <vt:lpstr>GTL Overview</vt:lpstr>
      <vt:lpstr>Shortcut!</vt:lpstr>
      <vt:lpstr>GTL_Code.sas</vt:lpstr>
      <vt:lpstr>Example 1</vt:lpstr>
      <vt:lpstr>Slide 6</vt:lpstr>
      <vt:lpstr>The Motivation</vt:lpstr>
      <vt:lpstr>The Code</vt:lpstr>
      <vt:lpstr>The Code</vt:lpstr>
      <vt:lpstr>The Code</vt:lpstr>
      <vt:lpstr>Slide 11</vt:lpstr>
      <vt:lpstr>The Code</vt:lpstr>
      <vt:lpstr>Slide 13</vt:lpstr>
      <vt:lpstr>The Code</vt:lpstr>
      <vt:lpstr>Slide 15</vt:lpstr>
      <vt:lpstr>The Code</vt:lpstr>
      <vt:lpstr>Slide 17</vt:lpstr>
      <vt:lpstr>Example 2</vt:lpstr>
      <vt:lpstr>Slide 19</vt:lpstr>
      <vt:lpstr>The Code</vt:lpstr>
      <vt:lpstr>The Code</vt:lpstr>
      <vt:lpstr>The Code</vt:lpstr>
      <vt:lpstr>Slide 23</vt:lpstr>
      <vt:lpstr>The Code</vt:lpstr>
      <vt:lpstr>Slide 25</vt:lpstr>
      <vt:lpstr>The Code</vt:lpstr>
      <vt:lpstr>The Code</vt:lpstr>
      <vt:lpstr>Slide 28</vt:lpstr>
      <vt:lpstr>The Code</vt:lpstr>
      <vt:lpstr>The Code</vt:lpstr>
      <vt:lpstr>Slide 31</vt:lpstr>
      <vt:lpstr>Example 3</vt:lpstr>
      <vt:lpstr>Slide 33</vt:lpstr>
      <vt:lpstr>The Code</vt:lpstr>
      <vt:lpstr>The Code</vt:lpstr>
      <vt:lpstr>Slide 36</vt:lpstr>
      <vt:lpstr>The Code</vt:lpstr>
      <vt:lpstr>Slide 38</vt:lpstr>
      <vt:lpstr>The Code</vt:lpstr>
      <vt:lpstr>Slide 40</vt:lpstr>
      <vt:lpstr>Conclusion</vt:lpstr>
      <vt:lpstr>Slide 42</vt:lpstr>
    </vt:vector>
  </TitlesOfParts>
  <Company>Rho,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Title</dc:title>
  <dc:creator>Kristen Much</dc:creator>
  <cp:lastModifiedBy>schechter</cp:lastModifiedBy>
  <cp:revision>45</cp:revision>
  <cp:lastPrinted>2015-04-24T18:22:12Z</cp:lastPrinted>
  <dcterms:created xsi:type="dcterms:W3CDTF">2015-04-21T15:11:20Z</dcterms:created>
  <dcterms:modified xsi:type="dcterms:W3CDTF">2015-11-07T19:02:39Z</dcterms:modified>
</cp:coreProperties>
</file>