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2"/>
  </p:sldMasterIdLst>
  <p:notesMasterIdLst>
    <p:notesMasterId r:id="rId20"/>
  </p:notesMasterIdLst>
  <p:handoutMasterIdLst>
    <p:handoutMasterId r:id="rId21"/>
  </p:handoutMasterIdLst>
  <p:sldIdLst>
    <p:sldId id="264" r:id="rId3"/>
    <p:sldId id="270" r:id="rId4"/>
    <p:sldId id="273" r:id="rId5"/>
    <p:sldId id="274" r:id="rId6"/>
    <p:sldId id="275" r:id="rId7"/>
    <p:sldId id="293" r:id="rId8"/>
    <p:sldId id="295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287" r:id="rId17"/>
    <p:sldId id="288" r:id="rId18"/>
    <p:sldId id="289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buFont typeface="Arial" charset="0"/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buFont typeface="Arial" charset="0"/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buFont typeface="Arial" charset="0"/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buFont typeface="Arial" charset="0"/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buFont typeface="Arial" charset="0"/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BD9D7"/>
    <a:srgbClr val="E7EDEC"/>
    <a:srgbClr val="B3A79F"/>
    <a:srgbClr val="37424A"/>
    <a:srgbClr val="D97C1E"/>
    <a:srgbClr val="36424A"/>
    <a:srgbClr val="F79646"/>
    <a:srgbClr val="8CC7B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8093" autoAdjust="0"/>
    <p:restoredTop sz="94660"/>
  </p:normalViewPr>
  <p:slideViewPr>
    <p:cSldViewPr showGuides="1">
      <p:cViewPr>
        <p:scale>
          <a:sx n="54" d="100"/>
          <a:sy n="54" d="100"/>
        </p:scale>
        <p:origin x="-834" y="-24"/>
      </p:cViewPr>
      <p:guideLst>
        <p:guide orient="horz" pos="912"/>
        <p:guide orient="horz" pos="3957"/>
        <p:guide orient="horz" pos="1089"/>
        <p:guide orient="horz" pos="3872"/>
        <p:guide orient="horz" pos="1977"/>
        <p:guide pos="5568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A11053-6B29-401A-A220-33EB332AAFEA}" type="datetimeFigureOut">
              <a:rPr lang="en-US" altLang="en-US"/>
              <a:pPr/>
              <a:t>10/24/2016</a:t>
            </a:fld>
            <a:endParaRPr lang="en-US" alt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C05EB60-ABB5-427E-9F27-7319B05A3D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6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fld id="{70225427-E9D7-4E4D-BAAB-97BEB5EAC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9447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3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25427-E9D7-4E4D-BAAB-97BEB5EACD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smaller 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276890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3272085"/>
            <a:ext cx="8131174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4594225"/>
            <a:ext cx="2576512" cy="282575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1441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8787"/>
            <a:ext cx="8445499" cy="43973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4499AD-2124-45B8-AE79-55A6177C7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7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447800"/>
            <a:ext cx="84582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34" y="-1"/>
            <a:ext cx="7500938" cy="1104901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3825"/>
            <a:ext cx="406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DB1CEB0-146D-41E0-B6B4-7C5A5D6A1F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1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0338" y="228601"/>
            <a:ext cx="7408862" cy="120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8787"/>
            <a:ext cx="84455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3825"/>
            <a:ext cx="406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DB1CEB0-146D-41E0-B6B4-7C5A5D6A1F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merck_be_well_green_gray.eps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665721" y="6248400"/>
            <a:ext cx="1173479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25" r:id="rId2"/>
    <p:sldLayoutId id="21474837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Char char="•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2">
            <a:lumMod val="75000"/>
          </a:schemeClr>
        </a:buClr>
        <a:buFont typeface="Arial" charset="0"/>
        <a:buChar char="–"/>
        <a:tabLst/>
        <a:defRPr sz="2400">
          <a:solidFill>
            <a:schemeClr val="tx1"/>
          </a:solidFill>
          <a:latin typeface="+mn-lt"/>
          <a:cs typeface="+mn-cs"/>
        </a:defRPr>
      </a:lvl2pPr>
      <a:lvl3pPr marL="1085850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>
          <a:schemeClr val="accent2">
            <a:lumMod val="75000"/>
          </a:schemeClr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Tx/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1688878"/>
            <a:ext cx="8131175" cy="2806922"/>
          </a:xfrm>
        </p:spPr>
        <p:txBody>
          <a:bodyPr/>
          <a:lstStyle/>
          <a:p>
            <a:pPr algn="ctr"/>
            <a:r>
              <a:rPr lang="en-US" altLang="en-US" sz="4000" dirty="0">
                <a:latin typeface="Berlin Sans FB Demi" pitchFamily="34" charset="0"/>
              </a:rPr>
              <a:t>A macro for Single </a:t>
            </a:r>
            <a:r>
              <a:rPr lang="en-US" altLang="en-US" sz="4000" dirty="0" smtClean="0">
                <a:latin typeface="Berlin Sans FB Demi" pitchFamily="34" charset="0"/>
              </a:rPr>
              <a:t>Imputation</a:t>
            </a:r>
            <a:br>
              <a:rPr lang="en-US" altLang="en-US" sz="4000" dirty="0" smtClean="0">
                <a:latin typeface="Berlin Sans FB Demi" pitchFamily="34" charset="0"/>
              </a:rPr>
            </a:br>
            <a:r>
              <a:rPr lang="en-US" altLang="en-US" sz="4000" dirty="0">
                <a:latin typeface="Berlin Sans FB Demi" pitchFamily="34" charset="0"/>
              </a:rPr>
              <a:t/>
            </a:r>
            <a:br>
              <a:rPr lang="en-US" altLang="en-US" sz="4000" dirty="0">
                <a:latin typeface="Berlin Sans FB Demi" pitchFamily="34" charset="0"/>
              </a:rPr>
            </a:br>
            <a:r>
              <a:rPr lang="en-US" altLang="en-US" sz="2800" b="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Xingshu Zhu</a:t>
            </a:r>
            <a:br>
              <a:rPr lang="en-US" altLang="en-US" sz="2800" b="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n-US" altLang="en-US" sz="2800" b="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Shuping Zhang</a:t>
            </a:r>
            <a:br>
              <a:rPr lang="en-US" altLang="en-US" sz="2800" b="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n-US" altLang="en-US" sz="2800" b="0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/>
            </a:r>
            <a:br>
              <a:rPr lang="en-US" altLang="en-US" sz="2800" b="0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en-US" altLang="en-US" sz="2800" b="0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Merck Co Inc.</a:t>
            </a:r>
            <a:endParaRPr lang="en-US" sz="2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4885602"/>
            <a:ext cx="4098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3200" b="1" kern="0" dirty="0" err="1">
                <a:solidFill>
                  <a:srgbClr val="00B0F0"/>
                </a:solidFill>
                <a:latin typeface="Berlin Sans FB Demi" pitchFamily="34" charset="0"/>
                <a:ea typeface="+mj-ea"/>
                <a:cs typeface="Arial"/>
              </a:rPr>
              <a:t>PhilaSUG</a:t>
            </a:r>
            <a:r>
              <a:rPr lang="en-US" altLang="en-US" sz="3200" b="1" kern="0" dirty="0">
                <a:solidFill>
                  <a:srgbClr val="00B0F0"/>
                </a:solidFill>
                <a:latin typeface="Berlin Sans FB Demi" pitchFamily="34" charset="0"/>
                <a:ea typeface="+mj-ea"/>
                <a:cs typeface="Arial"/>
              </a:rPr>
              <a:t> 2016</a:t>
            </a:r>
            <a:r>
              <a:rPr lang="en-US" altLang="en-US" sz="3200" b="1" kern="0" dirty="0">
                <a:solidFill>
                  <a:srgbClr val="37424A"/>
                </a:solidFill>
                <a:latin typeface="Berlin Sans FB Demi" pitchFamily="34" charset="0"/>
                <a:ea typeface="+mj-ea"/>
                <a:cs typeface="Arial"/>
              </a:rPr>
              <a:t/>
            </a:r>
            <a:br>
              <a:rPr lang="en-US" altLang="en-US" sz="3200" b="1" kern="0" dirty="0">
                <a:solidFill>
                  <a:srgbClr val="37424A"/>
                </a:solidFill>
                <a:latin typeface="Berlin Sans FB Demi" pitchFamily="34" charset="0"/>
                <a:ea typeface="+mj-ea"/>
                <a:cs typeface="Arial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8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</a:t>
            </a:r>
            <a:r>
              <a:rPr lang="en-US" altLang="en-US" dirty="0" smtClean="0">
                <a:latin typeface="Berlin Sans FB Demi" pitchFamily="34" charset="0"/>
              </a:rPr>
              <a:t>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</a:t>
            </a:r>
            <a:r>
              <a:rPr lang="en-US" altLang="en-US" sz="2800" dirty="0" err="1" smtClean="0">
                <a:latin typeface="Berlin Sans FB Demi" pitchFamily="34" charset="0"/>
              </a:rPr>
              <a:t>min</a:t>
            </a:r>
            <a:r>
              <a:rPr lang="en-US" altLang="en-US" sz="2800" dirty="0">
                <a:latin typeface="Berlin Sans FB Demi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</a:t>
            </a:r>
            <a:r>
              <a:rPr lang="en-US" altLang="en-US" sz="2800" dirty="0" err="1" smtClean="0">
                <a:latin typeface="Berlin Sans FB Demi" pitchFamily="34" charset="0"/>
              </a:rPr>
              <a:t>max</a:t>
            </a:r>
            <a:r>
              <a:rPr lang="en-US" altLang="en-US" sz="2800" dirty="0">
                <a:latin typeface="Berlin Sans FB Demi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</a:t>
            </a:r>
            <a:r>
              <a:rPr lang="en-US" altLang="en-US" sz="2800" dirty="0" err="1" smtClean="0">
                <a:solidFill>
                  <a:srgbClr val="FF0000"/>
                </a:solidFill>
                <a:latin typeface="Berlin Sans FB Demi" pitchFamily="34" charset="0"/>
              </a:rPr>
              <a:t>mean</a:t>
            </a:r>
            <a:endParaRPr lang="en-US" altLang="en-US" sz="28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759721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79266"/>
              </p:ext>
            </p:extLst>
          </p:nvPr>
        </p:nvGraphicFramePr>
        <p:xfrm>
          <a:off x="977537" y="4023360"/>
          <a:ext cx="7162800" cy="1463040"/>
        </p:xfrm>
        <a:graphic>
          <a:graphicData uri="http://schemas.openxmlformats.org/drawingml/2006/table">
            <a:tbl>
              <a:tblPr/>
              <a:tblGrid>
                <a:gridCol w="1414463"/>
                <a:gridCol w="3386137"/>
                <a:gridCol w="762000"/>
                <a:gridCol w="762000"/>
                <a:gridCol w="838200"/>
              </a:tblGrid>
              <a:tr h="3302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Most Appearing Values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Freq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&gt; values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freq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&lt;1&gt; 98, 12, 6           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&lt;2&gt; 50, 26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&lt;1&gt; 83, 45, 21, 11, 5   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&lt;2&gt; 61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</a:t>
            </a:r>
            <a:r>
              <a:rPr lang="en-US" altLang="en-US" dirty="0" smtClean="0">
                <a:latin typeface="Berlin Sans FB Demi" pitchFamily="34" charset="0"/>
              </a:rPr>
              <a:t>(3)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</a:t>
            </a:r>
            <a:r>
              <a:rPr lang="en-US" altLang="en-US" sz="2800" dirty="0" smtClean="0">
                <a:latin typeface="Berlin Sans FB Demi" pitchFamily="34" charset="0"/>
              </a:rPr>
              <a:t>forward, backward, average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n-US" altLang="en-US" sz="2800" dirty="0">
              <a:latin typeface="Berlin Sans FB Demi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endParaRPr lang="en-US" altLang="en-US" sz="2800" dirty="0" smtClean="0">
              <a:latin typeface="Berlin Sans FB Demi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endParaRPr lang="en-US" altLang="en-US" sz="2800" dirty="0">
              <a:latin typeface="Berlin Sans FB Demi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dirty="0" smtClean="0">
                <a:latin typeface="Berlin Sans FB Demi" pitchFamily="34" charset="0"/>
              </a:rPr>
              <a:t>   For example, </a:t>
            </a:r>
            <a:r>
              <a:rPr lang="en-US" alt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forward</a:t>
            </a:r>
            <a:endParaRPr lang="en-US" altLang="en-US" sz="28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82945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636617"/>
              </p:ext>
            </p:extLst>
          </p:nvPr>
        </p:nvGraphicFramePr>
        <p:xfrm>
          <a:off x="990600" y="4495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3962400" y="5029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>
            <a:off x="5105400" y="5029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3962400" y="5486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>
            <a:off x="7391400" y="5486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</a:t>
            </a:r>
            <a:r>
              <a:rPr lang="en-US" altLang="en-US" dirty="0" smtClean="0">
                <a:latin typeface="Berlin Sans FB Demi" pitchFamily="34" charset="0"/>
              </a:rPr>
              <a:t>(3)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</a:t>
            </a:r>
            <a:r>
              <a:rPr lang="en-US" altLang="en-US" sz="2800" dirty="0" smtClean="0">
                <a:latin typeface="Berlin Sans FB Demi" pitchFamily="34" charset="0"/>
              </a:rPr>
              <a:t>forward, backward, average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n-US" altLang="en-US" sz="2800" dirty="0">
              <a:latin typeface="Berlin Sans FB Demi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endParaRPr lang="en-US" altLang="en-US" sz="2800" dirty="0" smtClean="0">
              <a:latin typeface="Berlin Sans FB Demi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endParaRPr lang="en-US" altLang="en-US" sz="2800" dirty="0">
              <a:latin typeface="Berlin Sans FB Demi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dirty="0" smtClean="0">
                <a:latin typeface="Berlin Sans FB Demi" pitchFamily="34" charset="0"/>
              </a:rPr>
              <a:t>   For example, </a:t>
            </a:r>
            <a:r>
              <a:rPr lang="en-US" altLang="en-US" sz="2800" dirty="0" err="1" smtClean="0">
                <a:solidFill>
                  <a:srgbClr val="FF0000"/>
                </a:solidFill>
                <a:latin typeface="Berlin Sans FB Demi" pitchFamily="34" charset="0"/>
              </a:rPr>
              <a:t>X</a:t>
            </a:r>
            <a:r>
              <a:rPr lang="en-US" altLang="en-US" sz="2800" dirty="0" err="1" smtClean="0">
                <a:latin typeface="Berlin Sans FB Demi" pitchFamily="34" charset="0"/>
              </a:rPr>
              <a:t>forward</a:t>
            </a:r>
            <a:endParaRPr lang="en-US" altLang="en-US" sz="2800" dirty="0">
              <a:latin typeface="Berlin Sans FB Demi" pitchFamily="34" charset="0"/>
            </a:endParaRPr>
          </a:p>
        </p:txBody>
      </p:sp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770065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041678"/>
              </p:ext>
            </p:extLst>
          </p:nvPr>
        </p:nvGraphicFramePr>
        <p:xfrm>
          <a:off x="990600" y="4495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3962400" y="5029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>
            <a:off x="5105400" y="5029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3962400" y="5486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>
            <a:off x="7391400" y="5486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 flipH="1">
            <a:off x="2743200" y="5486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(4)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</a:t>
            </a:r>
            <a:r>
              <a:rPr lang="en-US" altLang="en-US" sz="2800" dirty="0">
                <a:solidFill>
                  <a:srgbClr val="FF0000"/>
                </a:solidFill>
                <a:latin typeface="Berlin Sans FB Demi" pitchFamily="34" charset="0"/>
              </a:rPr>
              <a:t>Random</a:t>
            </a:r>
          </a:p>
        </p:txBody>
      </p:sp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713688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83738"/>
              </p:ext>
            </p:extLst>
          </p:nvPr>
        </p:nvGraphicFramePr>
        <p:xfrm>
          <a:off x="990600" y="4267200"/>
          <a:ext cx="3505200" cy="1097280"/>
        </p:xfrm>
        <a:graphic>
          <a:graphicData uri="http://schemas.openxmlformats.org/drawingml/2006/table">
            <a:tbl>
              <a:tblPr/>
              <a:tblGrid>
                <a:gridCol w="1400175"/>
                <a:gridCol w="1038225"/>
                <a:gridCol w="1066800"/>
              </a:tblGrid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std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31.29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29.37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8477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9238"/>
            <a:ext cx="3005138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5092337" y="5651863"/>
            <a:ext cx="2590800" cy="56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Berlin Sans FB Demi" pitchFamily="34" charset="0"/>
              </a:rPr>
              <a:t>Random number</a:t>
            </a:r>
          </a:p>
          <a:p>
            <a:pPr algn="ctr">
              <a:lnSpc>
                <a:spcPct val="85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Berlin Sans FB Demi" pitchFamily="34" charset="0"/>
              </a:rPr>
              <a:t>from N(mean, std</a:t>
            </a:r>
            <a:r>
              <a:rPr lang="en-US" altLang="en-US" baseline="30000" dirty="0">
                <a:solidFill>
                  <a:srgbClr val="FF0000"/>
                </a:solidFill>
                <a:latin typeface="Berlin Sans FB Demi" pitchFamily="34" charset="0"/>
              </a:rPr>
              <a:t>2</a:t>
            </a:r>
            <a:r>
              <a:rPr lang="en-US" altLang="en-US" dirty="0">
                <a:solidFill>
                  <a:srgbClr val="FF0000"/>
                </a:solidFill>
                <a:latin typeface="Berlin Sans FB Demi" pitchFamily="34" charset="0"/>
              </a:rPr>
              <a:t>)</a:t>
            </a:r>
            <a:endParaRPr lang="en-US" altLang="en-US" dirty="0">
              <a:latin typeface="Berlin Sans FB Demi" pitchFamily="34" charset="0"/>
            </a:endParaRPr>
          </a:p>
        </p:txBody>
      </p:sp>
      <p:sp>
        <p:nvSpPr>
          <p:cNvPr id="13" name="Line 73"/>
          <p:cNvSpPr>
            <a:spLocks noChangeShapeType="1"/>
          </p:cNvSpPr>
          <p:nvPr/>
        </p:nvSpPr>
        <p:spPr bwMode="auto">
          <a:xfrm>
            <a:off x="3428999" y="4495800"/>
            <a:ext cx="2950369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bjClassifierImageBott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(4)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</a:t>
            </a:r>
            <a:r>
              <a:rPr lang="en-US" altLang="en-US" sz="2800" dirty="0">
                <a:solidFill>
                  <a:srgbClr val="FF0000"/>
                </a:solidFill>
                <a:latin typeface="Berlin Sans FB Demi" pitchFamily="34" charset="0"/>
              </a:rPr>
              <a:t>Random</a:t>
            </a:r>
          </a:p>
        </p:txBody>
      </p:sp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903186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45553"/>
              </p:ext>
            </p:extLst>
          </p:nvPr>
        </p:nvGraphicFramePr>
        <p:xfrm>
          <a:off x="990600" y="4267200"/>
          <a:ext cx="3505200" cy="1097280"/>
        </p:xfrm>
        <a:graphic>
          <a:graphicData uri="http://schemas.openxmlformats.org/drawingml/2006/table">
            <a:tbl>
              <a:tblPr/>
              <a:tblGrid>
                <a:gridCol w="1400175"/>
                <a:gridCol w="1038225"/>
                <a:gridCol w="1066800"/>
              </a:tblGrid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std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31.29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29.37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971800"/>
            <a:ext cx="8477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9238"/>
            <a:ext cx="3005138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5092337" y="5651863"/>
            <a:ext cx="2590800" cy="56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Berlin Sans FB Demi" pitchFamily="34" charset="0"/>
              </a:rPr>
              <a:t>Random number</a:t>
            </a:r>
          </a:p>
          <a:p>
            <a:pPr algn="ctr">
              <a:lnSpc>
                <a:spcPct val="85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Berlin Sans FB Demi" pitchFamily="34" charset="0"/>
              </a:rPr>
              <a:t>from N(mean, std</a:t>
            </a:r>
            <a:r>
              <a:rPr lang="en-US" altLang="en-US" baseline="30000" dirty="0">
                <a:solidFill>
                  <a:srgbClr val="FF0000"/>
                </a:solidFill>
                <a:latin typeface="Berlin Sans FB Demi" pitchFamily="34" charset="0"/>
              </a:rPr>
              <a:t>2</a:t>
            </a:r>
            <a:r>
              <a:rPr lang="en-US" altLang="en-US" dirty="0">
                <a:solidFill>
                  <a:srgbClr val="FF0000"/>
                </a:solidFill>
                <a:latin typeface="Berlin Sans FB Demi" pitchFamily="34" charset="0"/>
              </a:rPr>
              <a:t>)</a:t>
            </a:r>
            <a:endParaRPr lang="en-US" altLang="en-US" dirty="0">
              <a:latin typeface="Berlin Sans FB Demi" pitchFamily="34" charset="0"/>
            </a:endParaRPr>
          </a:p>
        </p:txBody>
      </p:sp>
      <p:sp>
        <p:nvSpPr>
          <p:cNvPr id="13" name="Line 73"/>
          <p:cNvSpPr>
            <a:spLocks noChangeShapeType="1"/>
          </p:cNvSpPr>
          <p:nvPr/>
        </p:nvSpPr>
        <p:spPr bwMode="auto">
          <a:xfrm>
            <a:off x="3428999" y="4495800"/>
            <a:ext cx="2950369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 flipH="1" flipV="1">
            <a:off x="5791200" y="3124200"/>
            <a:ext cx="609600" cy="952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bjClassifierImageBott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SAS Tools for Imputing Methods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Group 1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34743"/>
              </p:ext>
            </p:extLst>
          </p:nvPr>
        </p:nvGraphicFramePr>
        <p:xfrm>
          <a:off x="533400" y="1524000"/>
          <a:ext cx="8153400" cy="4722940"/>
        </p:xfrm>
        <a:graphic>
          <a:graphicData uri="http://schemas.openxmlformats.org/drawingml/2006/table">
            <a:tbl>
              <a:tblPr/>
              <a:tblGrid>
                <a:gridCol w="1524000"/>
                <a:gridCol w="6629400"/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Methods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SAS Tools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PROC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SQL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CASE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VAR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when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then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MEAN(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VAR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else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VAR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GROUP BY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freqmin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freqmax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Freamean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250" indent="-476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857250" indent="-400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695450" indent="-3238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2152650" indent="-3238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6098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30670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5242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9814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PROC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SQL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CASE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VAR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when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then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MEAN(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MostAppearingValues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else VAR</a:t>
                      </a: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GROUP BY</a:t>
                      </a: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frequency of VAR value: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frq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= FREQ(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VAR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MostAppearingValues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: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  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HAVING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frq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= MAX(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frq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forward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backward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Average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250" indent="-476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857250" indent="-400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695450" indent="-3238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2152650" indent="-3238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6098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30670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5242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9814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PROC SORT + Retain</a:t>
                      </a: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PROC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SORT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by DESCENDING + Retain</a:t>
                      </a: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ForWard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+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BackWard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 / 2</a:t>
                      </a: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If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NweValue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eq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. then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NewValue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=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MAX(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ForWard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BackWard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250" indent="-476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857250" indent="-400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695450" indent="-3238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2152650" indent="-3238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6098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30670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5242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981450" indent="-323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  <a:sym typeface="Wingdings" pitchFamily="2" charset="2"/>
                        </a:rPr>
                        <a:t>mean +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  <a:sym typeface="Wingdings" pitchFamily="2" charset="2"/>
                        </a:rPr>
                        <a:t>std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erlin Sans FB Demi" pitchFamily="34" charset="0"/>
                          <a:cs typeface="Arial" charset="0"/>
                          <a:sym typeface="Wingdings" pitchFamily="2" charset="2"/>
                        </a:rPr>
                        <a:t> * RANNOR(0)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838200" y="1524000"/>
            <a:ext cx="7848600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ct val="200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erlin Sans FB Demi" pitchFamily="34" charset="0"/>
              </a:rPr>
              <a:t>%</a:t>
            </a:r>
            <a:r>
              <a:rPr lang="en-US" altLang="en-US" sz="2800" dirty="0" err="1">
                <a:latin typeface="Berlin Sans FB Demi" pitchFamily="34" charset="0"/>
              </a:rPr>
              <a:t>S</a:t>
            </a:r>
            <a:r>
              <a:rPr lang="en-US" altLang="en-US" sz="2400" dirty="0" err="1">
                <a:latin typeface="Berlin Sans FB Demi" pitchFamily="34" charset="0"/>
              </a:rPr>
              <a:t>ingleImpute</a:t>
            </a:r>
            <a:endParaRPr lang="en-US" altLang="en-US" sz="2400" dirty="0">
              <a:latin typeface="Berlin Sans FB Demi" pitchFamily="34" charset="0"/>
            </a:endParaRPr>
          </a:p>
          <a:p>
            <a:pPr algn="l">
              <a:spcAft>
                <a:spcPct val="200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erlin Sans FB Demi" pitchFamily="34" charset="0"/>
              </a:rPr>
              <a:t>Provides an easy approach to dealing missing data</a:t>
            </a:r>
          </a:p>
          <a:p>
            <a:pPr algn="l">
              <a:spcAft>
                <a:spcPct val="100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erlin Sans FB Demi" pitchFamily="34" charset="0"/>
              </a:rPr>
              <a:t>Offers 10 different methods (4 groups)</a:t>
            </a:r>
          </a:p>
          <a:p>
            <a:pPr lvl="1" algn="l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min, max, mean of values</a:t>
            </a:r>
          </a:p>
          <a:p>
            <a:pPr lvl="1" algn="l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min, max, mean of most appearing values</a:t>
            </a:r>
          </a:p>
          <a:p>
            <a:pPr lvl="1" algn="l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carrying forward, backward, averaging</a:t>
            </a:r>
          </a:p>
          <a:p>
            <a:pPr lvl="1" algn="l"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random number based on sample mean and </a:t>
            </a:r>
            <a:r>
              <a:rPr lang="en-US" altLang="en-US" sz="2000" dirty="0" err="1">
                <a:latin typeface="Berlin Sans FB Demi" pitchFamily="34" charset="0"/>
              </a:rPr>
              <a:t>std</a:t>
            </a:r>
            <a:endParaRPr lang="en-US" altLang="en-US" sz="2400" dirty="0">
              <a:latin typeface="Berlin Sans FB Demi" pitchFamily="34" charset="0"/>
            </a:endParaRPr>
          </a:p>
          <a:p>
            <a:pPr algn="l">
              <a:spcAft>
                <a:spcPct val="200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erlin Sans FB Demi" pitchFamily="34" charset="0"/>
              </a:rPr>
              <a:t>Outputs a complete SAS dataset for further analysis</a:t>
            </a:r>
          </a:p>
          <a:p>
            <a:pPr algn="l">
              <a:spcAft>
                <a:spcPct val="200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erlin Sans FB Demi" pitchFamily="34" charset="0"/>
              </a:rPr>
              <a:t>Alternative way for PROC MI to handle large dataset</a:t>
            </a:r>
          </a:p>
        </p:txBody>
      </p:sp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 Demi" pitchFamily="34" charset="0"/>
              </a:rPr>
              <a:t>Questions 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75720"/>
              </p:ext>
            </p:extLst>
          </p:nvPr>
        </p:nvGraphicFramePr>
        <p:xfrm>
          <a:off x="762000" y="2117725"/>
          <a:ext cx="4859338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hoto Editor Photo" r:id="rId4" imgW="4715533" imgH="2971429" progId="">
                  <p:embed/>
                </p:oleObj>
              </mc:Choice>
              <mc:Fallback>
                <p:oleObj name="Photo Editor Photo" r:id="rId4" imgW="4715533" imgH="297142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17725"/>
                        <a:ext cx="4859338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19178"/>
              </p:ext>
            </p:extLst>
          </p:nvPr>
        </p:nvGraphicFramePr>
        <p:xfrm>
          <a:off x="5272088" y="1951038"/>
          <a:ext cx="3186112" cy="323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hoto Editor Photo" r:id="rId6" imgW="2723810" imgH="2762636" progId="">
                  <p:embed/>
                </p:oleObj>
              </mc:Choice>
              <mc:Fallback>
                <p:oleObj name="Photo Editor Photo" r:id="rId6" imgW="2723810" imgH="276263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1951038"/>
                        <a:ext cx="3186112" cy="323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jClassifierImageBott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315200" cy="4191000"/>
          </a:xfrm>
        </p:spPr>
        <p:txBody>
          <a:bodyPr lIns="0" rIns="0"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Our area of focus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sym typeface="Wingdings" pitchFamily="2" charset="2"/>
              </a:rPr>
              <a:t>:  </a:t>
            </a:r>
            <a:r>
              <a:rPr lang="en-US" altLang="en-US" b="1" dirty="0">
                <a:solidFill>
                  <a:srgbClr val="CC3300"/>
                </a:solidFill>
                <a:latin typeface="Berlin Sans FB Demi" pitchFamily="34" charset="0"/>
                <a:sym typeface="Wingdings" pitchFamily="2" charset="2"/>
              </a:rPr>
              <a:t>SPHERE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3300"/>
                </a:solidFill>
                <a:latin typeface="Berlin Sans FB Demi" pitchFamily="34" charset="0"/>
              </a:rPr>
              <a:t>S</a:t>
            </a:r>
            <a:r>
              <a:rPr lang="en-US" altLang="en-US" b="1" dirty="0">
                <a:latin typeface="Berlin Sans FB Demi" pitchFamily="34" charset="0"/>
              </a:rPr>
              <a:t>cientific Programming for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3300"/>
                </a:solidFill>
                <a:latin typeface="Berlin Sans FB Demi" pitchFamily="34" charset="0"/>
              </a:rPr>
              <a:t>P</a:t>
            </a:r>
            <a:r>
              <a:rPr lang="en-US" altLang="en-US" b="1" dirty="0">
                <a:latin typeface="Berlin Sans FB Demi" pitchFamily="34" charset="0"/>
              </a:rPr>
              <a:t>ublications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3300"/>
                </a:solidFill>
                <a:latin typeface="Berlin Sans FB Demi" pitchFamily="34" charset="0"/>
              </a:rPr>
              <a:t>H</a:t>
            </a:r>
            <a:r>
              <a:rPr lang="en-US" altLang="en-US" b="1" dirty="0">
                <a:latin typeface="Berlin Sans FB Demi" pitchFamily="34" charset="0"/>
              </a:rPr>
              <a:t>ealth Economics Statistics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3300"/>
                </a:solidFill>
                <a:latin typeface="Berlin Sans FB Demi" pitchFamily="34" charset="0"/>
              </a:rPr>
              <a:t>E</a:t>
            </a:r>
            <a:r>
              <a:rPr lang="en-US" altLang="en-US" b="1" dirty="0">
                <a:latin typeface="Berlin Sans FB Demi" pitchFamily="34" charset="0"/>
              </a:rPr>
              <a:t>arly Development Statistics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3300"/>
                </a:solidFill>
                <a:latin typeface="Berlin Sans FB Demi" pitchFamily="34" charset="0"/>
              </a:rPr>
              <a:t>R</a:t>
            </a:r>
            <a:r>
              <a:rPr lang="en-US" altLang="en-US" b="1" dirty="0">
                <a:latin typeface="Berlin Sans FB Demi" pitchFamily="34" charset="0"/>
              </a:rPr>
              <a:t>esearch Statistics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3300"/>
                </a:solidFill>
                <a:latin typeface="Berlin Sans FB Demi" pitchFamily="34" charset="0"/>
              </a:rPr>
              <a:t>E</a:t>
            </a:r>
            <a:r>
              <a:rPr lang="en-US" altLang="en-US" b="1" dirty="0">
                <a:latin typeface="Berlin Sans FB Demi" pitchFamily="34" charset="0"/>
              </a:rPr>
              <a:t>pidemiology</a:t>
            </a:r>
            <a:endParaRPr lang="en-US" altLang="en-US" dirty="0">
              <a:latin typeface="Berlin Sans FB Dem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Clients: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altLang="en-US" sz="2000" dirty="0" smtClean="0">
                <a:latin typeface="Berlin Sans FB Demi" pitchFamily="34" charset="0"/>
              </a:rPr>
              <a:t>Statisticians</a:t>
            </a:r>
            <a:r>
              <a:rPr lang="en-US" altLang="en-US" sz="2000" dirty="0">
                <a:latin typeface="Berlin Sans FB Demi" pitchFamily="34" charset="0"/>
              </a:rPr>
              <a:t>, Economists, </a:t>
            </a:r>
            <a:r>
              <a:rPr lang="en-US" altLang="en-US" sz="2000" dirty="0" smtClean="0">
                <a:latin typeface="Berlin Sans FB Demi" pitchFamily="34" charset="0"/>
              </a:rPr>
              <a:t>Scientists, Epidemiologists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Data: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altLang="en-US" sz="2000" dirty="0" smtClean="0">
                <a:latin typeface="Berlin Sans FB Demi" pitchFamily="34" charset="0"/>
              </a:rPr>
              <a:t>Clinical </a:t>
            </a:r>
            <a:r>
              <a:rPr lang="en-US" altLang="en-US" sz="2000" dirty="0">
                <a:latin typeface="Berlin Sans FB Demi" pitchFamily="34" charset="0"/>
              </a:rPr>
              <a:t>trial database; External file; huge </a:t>
            </a:r>
            <a:r>
              <a:rPr lang="en-US" altLang="en-US" sz="2000" dirty="0" smtClean="0">
                <a:latin typeface="Berlin Sans FB Demi" pitchFamily="34" charset="0"/>
              </a:rPr>
              <a:t>dataset</a:t>
            </a:r>
            <a:endParaRPr lang="en-US" altLang="en-US" sz="2000" dirty="0">
              <a:solidFill>
                <a:srgbClr val="CC3300"/>
              </a:solidFill>
              <a:latin typeface="Berlin Sans FB Dem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Challenge: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altLang="en-US" sz="2000" dirty="0">
                <a:solidFill>
                  <a:srgbClr val="C00000"/>
                </a:solidFill>
                <a:latin typeface="Berlin Sans FB Demi" pitchFamily="34" charset="0"/>
              </a:rPr>
              <a:t>Missing Data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2534" y="0"/>
            <a:ext cx="7533266" cy="11430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086600" cy="4343400"/>
          </a:xfrm>
        </p:spPr>
        <p:txBody>
          <a:bodyPr lIns="0" rIns="0"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Multiple Imputation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Missing data are filled </a:t>
            </a:r>
            <a:r>
              <a:rPr lang="en-US" altLang="en-US" sz="2000" i="1" dirty="0">
                <a:latin typeface="Berlin Sans FB Demi" pitchFamily="34" charset="0"/>
              </a:rPr>
              <a:t>m</a:t>
            </a:r>
            <a:r>
              <a:rPr lang="en-US" altLang="en-US" sz="2000" dirty="0">
                <a:latin typeface="Berlin Sans FB Demi" pitchFamily="34" charset="0"/>
              </a:rPr>
              <a:t> times </a:t>
            </a:r>
            <a:r>
              <a:rPr lang="en-US" altLang="en-US" sz="2000" dirty="0">
                <a:latin typeface="Berlin Sans FB Demi" pitchFamily="34" charset="0"/>
                <a:sym typeface="Wingdings" pitchFamily="2" charset="2"/>
              </a:rPr>
              <a:t> </a:t>
            </a:r>
            <a:r>
              <a:rPr lang="en-US" altLang="en-US" sz="2000" i="1" dirty="0">
                <a:latin typeface="Berlin Sans FB Demi" pitchFamily="34" charset="0"/>
              </a:rPr>
              <a:t>m</a:t>
            </a:r>
            <a:r>
              <a:rPr lang="en-US" altLang="en-US" sz="2000" dirty="0">
                <a:latin typeface="Berlin Sans FB Demi" pitchFamily="34" charset="0"/>
              </a:rPr>
              <a:t> complete data sets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The </a:t>
            </a:r>
            <a:r>
              <a:rPr lang="en-US" altLang="en-US" sz="2000" i="1" dirty="0">
                <a:latin typeface="Berlin Sans FB Demi" pitchFamily="34" charset="0"/>
              </a:rPr>
              <a:t>m</a:t>
            </a:r>
            <a:r>
              <a:rPr lang="en-US" altLang="en-US" sz="2000" dirty="0">
                <a:latin typeface="Berlin Sans FB Demi" pitchFamily="34" charset="0"/>
              </a:rPr>
              <a:t> complete data sets are then analyzed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Introduce random error </a:t>
            </a:r>
            <a:r>
              <a:rPr lang="en-US" altLang="en-US" sz="2000" dirty="0">
                <a:latin typeface="Berlin Sans FB Demi" pitchFamily="34" charset="0"/>
                <a:sym typeface="Wingdings" pitchFamily="2" charset="2"/>
              </a:rPr>
              <a:t> </a:t>
            </a:r>
            <a:r>
              <a:rPr lang="en-US" altLang="en-US" sz="2000" dirty="0">
                <a:latin typeface="Berlin Sans FB Demi" pitchFamily="34" charset="0"/>
              </a:rPr>
              <a:t>Unbiased estimates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Works well with small to medium-sized datasets</a:t>
            </a:r>
          </a:p>
          <a:p>
            <a:pPr lvl="1">
              <a:buFontTx/>
              <a:buNone/>
            </a:pPr>
            <a:endParaRPr lang="en-US" altLang="en-US" sz="1000" dirty="0">
              <a:latin typeface="Berlin Sans FB Dem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Single Imputation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Missing data are replaced by a “definite” value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Does not reflect uncertainty, still widely used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Simple and Efficient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Berlin Sans FB Demi" pitchFamily="34" charset="0"/>
              </a:rPr>
              <a:t>Works well with any size of data set</a:t>
            </a:r>
            <a:endParaRPr lang="en-US" altLang="en-US" sz="2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0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Methods for Handling Missing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162800" cy="4876800"/>
          </a:xfrm>
        </p:spPr>
        <p:txBody>
          <a:bodyPr lIns="0" rIns="0"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%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SingleImpute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(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inds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= </a:t>
            </a:r>
            <a:r>
              <a:rPr lang="en-US" altLang="en-US" dirty="0">
                <a:latin typeface="Berlin Sans FB Demi" pitchFamily="34" charset="0"/>
              </a:rPr>
              <a:t>Sample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,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outds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= </a:t>
            </a:r>
            <a:r>
              <a:rPr lang="en-US" altLang="en-US" dirty="0">
                <a:latin typeface="Berlin Sans FB Demi" pitchFamily="34" charset="0"/>
              </a:rPr>
              <a:t>final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,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ByVar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= </a:t>
            </a:r>
            <a:r>
              <a:rPr lang="en-US" altLang="en-US" dirty="0">
                <a:latin typeface="Berlin Sans FB Demi" pitchFamily="34" charset="0"/>
              </a:rPr>
              <a:t>patient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,Visit	= </a:t>
            </a:r>
            <a:r>
              <a:rPr lang="en-US" altLang="en-US" dirty="0">
                <a:latin typeface="Berlin Sans FB Demi" pitchFamily="34" charset="0"/>
              </a:rPr>
              <a:t>phase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,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mmPairs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= </a:t>
            </a:r>
            <a:r>
              <a:rPr lang="en-US" altLang="en-US" dirty="0">
                <a:latin typeface="Berlin Sans FB Demi" pitchFamily="34" charset="0"/>
              </a:rPr>
              <a:t>Var1/min  Var2/mean  Var2/random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); 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solidFill>
                <a:schemeClr val="hlink"/>
              </a:solidFill>
              <a:latin typeface="Berlin Sans FB Demi" pitchFamily="34" charset="0"/>
            </a:endParaRP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Inds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	– </a:t>
            </a:r>
            <a:r>
              <a:rPr lang="en-US" altLang="en-US" sz="2000" dirty="0">
                <a:latin typeface="Berlin Sans FB Demi" pitchFamily="34" charset="0"/>
              </a:rPr>
              <a:t>the name of input </a:t>
            </a:r>
            <a:r>
              <a:rPr lang="en-US" altLang="en-US" sz="2000" dirty="0" smtClean="0">
                <a:latin typeface="Berlin Sans FB Demi" pitchFamily="34" charset="0"/>
              </a:rPr>
              <a:t>SAS dataset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o</a:t>
            </a:r>
            <a:r>
              <a:rPr lang="en-US" altLang="en-US" sz="20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utds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– </a:t>
            </a:r>
            <a:r>
              <a:rPr lang="en-US" altLang="en-US" sz="2000" dirty="0" smtClean="0">
                <a:latin typeface="Berlin Sans FB Demi" pitchFamily="34" charset="0"/>
              </a:rPr>
              <a:t>the name of output SAS dataset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ByVar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   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– </a:t>
            </a:r>
            <a:r>
              <a:rPr lang="en-US" altLang="en-US" sz="2000" dirty="0">
                <a:latin typeface="Berlin Sans FB Demi" pitchFamily="34" charset="0"/>
              </a:rPr>
              <a:t>variable denotes the imputing range</a:t>
            </a: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Visit       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– </a:t>
            </a:r>
            <a:r>
              <a:rPr lang="en-US" altLang="en-US" sz="2000" dirty="0">
                <a:latin typeface="Berlin Sans FB Demi" pitchFamily="34" charset="0"/>
              </a:rPr>
              <a:t>variable denotes time point within &amp;</a:t>
            </a:r>
            <a:r>
              <a:rPr lang="en-US" altLang="en-US" sz="2000" dirty="0" err="1">
                <a:latin typeface="Berlin Sans FB Demi" pitchFamily="34" charset="0"/>
              </a:rPr>
              <a:t>ByVar</a:t>
            </a:r>
            <a:endParaRPr lang="en-US" altLang="en-US" sz="2000" dirty="0">
              <a:latin typeface="Berlin Sans FB Demi" pitchFamily="34" charset="0"/>
            </a:endParaRPr>
          </a:p>
          <a:p>
            <a:pPr lvl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mmPairs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	– </a:t>
            </a:r>
            <a:r>
              <a:rPr lang="en-US" altLang="en-US" sz="2000" dirty="0">
                <a:latin typeface="Berlin Sans FB Demi" pitchFamily="34" charset="0"/>
              </a:rPr>
              <a:t>listing of </a:t>
            </a:r>
            <a:r>
              <a:rPr lang="en-US" altLang="en-US" sz="2000" dirty="0" smtClean="0">
                <a:latin typeface="Berlin Sans FB Demi" pitchFamily="34" charset="0"/>
              </a:rPr>
              <a:t>“variable </a:t>
            </a:r>
            <a:r>
              <a:rPr lang="en-US" altLang="en-US" sz="2000" dirty="0">
                <a:latin typeface="Berlin Sans FB Demi" pitchFamily="34" charset="0"/>
              </a:rPr>
              <a:t>/ imputing method”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8096" y="-1"/>
            <a:ext cx="7533266" cy="1143001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Berlin Sans FB Demi" pitchFamily="34" charset="0"/>
              </a:rPr>
              <a:t>%</a:t>
            </a:r>
            <a:r>
              <a:rPr lang="en-US" altLang="en-US" dirty="0" err="1" smtClean="0">
                <a:latin typeface="Berlin Sans FB Demi" pitchFamily="34" charset="0"/>
              </a:rPr>
              <a:t>SingleImpute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95400" y="1905000"/>
            <a:ext cx="6629400" cy="3810000"/>
          </a:xfrm>
        </p:spPr>
        <p:txBody>
          <a:bodyPr lIns="0" rIns="0"/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(1) min, max, mean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zh-CN" sz="2000" dirty="0">
                <a:latin typeface="Berlin Sans FB Demi" pitchFamily="34" charset="0"/>
                <a:ea typeface="宋体" pitchFamily="2" charset="-122"/>
              </a:rPr>
              <a:t>min, max, mean of values</a:t>
            </a:r>
            <a:r>
              <a:rPr lang="en-US" altLang="zh-CN" sz="2000" dirty="0">
                <a:solidFill>
                  <a:schemeClr val="hlink"/>
                </a:solidFill>
                <a:latin typeface="Berlin Sans FB Demi" pitchFamily="34" charset="0"/>
                <a:ea typeface="宋体" pitchFamily="2" charset="-122"/>
              </a:rPr>
              <a:t> </a:t>
            </a:r>
            <a:endParaRPr lang="en-US" altLang="en-US" sz="2000" dirty="0">
              <a:solidFill>
                <a:schemeClr val="hlink"/>
              </a:solidFill>
              <a:latin typeface="Berlin Sans FB Demi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(2)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freqmin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freqmax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freqmean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zh-CN" sz="2000" dirty="0">
                <a:latin typeface="Berlin Sans FB Demi" pitchFamily="34" charset="0"/>
                <a:ea typeface="宋体" pitchFamily="2" charset="-122"/>
              </a:rPr>
              <a:t>min, max, mean of most frequently appearing values</a:t>
            </a:r>
            <a:endParaRPr lang="en-US" altLang="en-US" sz="2000" dirty="0">
              <a:latin typeface="Berlin Sans FB Demi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宋体" pitchFamily="2" charset="-122"/>
              </a:rPr>
              <a:t>(3) forward, backward,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宋体" pitchFamily="2" charset="-122"/>
              </a:rPr>
              <a:t>average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  <a:ea typeface="宋体" pitchFamily="2" charset="-122"/>
            </a:endParaRP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zh-CN" sz="2000" dirty="0">
                <a:latin typeface="Berlin Sans FB Demi" pitchFamily="34" charset="0"/>
                <a:ea typeface="宋体" pitchFamily="2" charset="-122"/>
              </a:rPr>
              <a:t>carrying values adjacent to the missing data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  <a:ea typeface="宋体" pitchFamily="2" charset="-122"/>
              </a:rPr>
              <a:t>(4) random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zh-CN" sz="2000" dirty="0">
                <a:latin typeface="Berlin Sans FB Demi" pitchFamily="34" charset="0"/>
                <a:ea typeface="宋体" pitchFamily="2" charset="-122"/>
              </a:rPr>
              <a:t>random number based on sample mean and </a:t>
            </a:r>
            <a:r>
              <a:rPr lang="en-US" altLang="zh-CN" sz="2000" dirty="0" err="1">
                <a:latin typeface="Berlin Sans FB Demi" pitchFamily="34" charset="0"/>
                <a:ea typeface="宋体" pitchFamily="2" charset="-122"/>
              </a:rPr>
              <a:t>std</a:t>
            </a:r>
            <a:endParaRPr lang="en-US" altLang="en-US" sz="2000" dirty="0">
              <a:latin typeface="Berlin Sans FB Demi" pitchFamily="34" charset="0"/>
              <a:ea typeface="宋体" pitchFamily="2" charset="-122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The sample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2800" dirty="0">
                <a:latin typeface="Berlin Sans FB Demi" pitchFamily="34" charset="0"/>
              </a:rPr>
              <a:t>Plasma Concentration data</a:t>
            </a:r>
          </a:p>
        </p:txBody>
      </p:sp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165580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min, max, mean</a:t>
            </a:r>
          </a:p>
        </p:txBody>
      </p:sp>
      <p:graphicFrame>
        <p:nvGraphicFramePr>
          <p:cNvPr id="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75064"/>
              </p:ext>
            </p:extLst>
          </p:nvPr>
        </p:nvGraphicFramePr>
        <p:xfrm>
          <a:off x="977537" y="4038600"/>
          <a:ext cx="4127863" cy="1112520"/>
        </p:xfrm>
        <a:graphic>
          <a:graphicData uri="http://schemas.openxmlformats.org/drawingml/2006/table">
            <a:tbl>
              <a:tblPr/>
              <a:tblGrid>
                <a:gridCol w="1400175"/>
                <a:gridCol w="898888"/>
                <a:gridCol w="914400"/>
                <a:gridCol w="9144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772629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min, max, </a:t>
            </a:r>
            <a:r>
              <a:rPr lang="en-US" altLang="en-US" sz="2800" dirty="0">
                <a:solidFill>
                  <a:srgbClr val="FF0000"/>
                </a:solidFill>
                <a:latin typeface="Berlin Sans FB Demi" pitchFamily="34" charset="0"/>
              </a:rPr>
              <a:t>mean</a:t>
            </a:r>
          </a:p>
        </p:txBody>
      </p:sp>
      <p:graphicFrame>
        <p:nvGraphicFramePr>
          <p:cNvPr id="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91963"/>
              </p:ext>
            </p:extLst>
          </p:nvPr>
        </p:nvGraphicFramePr>
        <p:xfrm>
          <a:off x="977537" y="4038600"/>
          <a:ext cx="4127863" cy="1112520"/>
        </p:xfrm>
        <a:graphic>
          <a:graphicData uri="http://schemas.openxmlformats.org/drawingml/2006/table">
            <a:tbl>
              <a:tblPr/>
              <a:tblGrid>
                <a:gridCol w="1400175"/>
                <a:gridCol w="898888"/>
                <a:gridCol w="914400"/>
                <a:gridCol w="9144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923287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862" y="-1"/>
            <a:ext cx="7500938" cy="1104901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 Demi" pitchFamily="34" charset="0"/>
              </a:rPr>
              <a:t>Single Imputing Method </a:t>
            </a:r>
            <a:r>
              <a:rPr lang="en-US" altLang="en-US" dirty="0" smtClean="0">
                <a:latin typeface="Berlin Sans FB Demi" pitchFamily="34" charset="0"/>
              </a:rPr>
              <a:t>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B1CEB0-146D-41E0-B6B4-7C5A5D6A1FA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>
                <a:latin typeface="Berlin Sans FB Demi" pitchFamily="34" charset="0"/>
              </a:rPr>
              <a:t>Replacing Missing by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</a:t>
            </a:r>
            <a:r>
              <a:rPr lang="en-US" altLang="en-US" sz="2800" dirty="0" err="1" smtClean="0">
                <a:latin typeface="Berlin Sans FB Demi" pitchFamily="34" charset="0"/>
              </a:rPr>
              <a:t>min</a:t>
            </a:r>
            <a:r>
              <a:rPr lang="en-US" altLang="en-US" sz="2800" dirty="0">
                <a:latin typeface="Berlin Sans FB Demi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</a:t>
            </a:r>
            <a:r>
              <a:rPr lang="en-US" altLang="en-US" sz="2800" dirty="0" err="1" smtClean="0">
                <a:latin typeface="Berlin Sans FB Demi" pitchFamily="34" charset="0"/>
              </a:rPr>
              <a:t>max</a:t>
            </a:r>
            <a:r>
              <a:rPr lang="en-US" altLang="en-US" sz="2800" dirty="0">
                <a:latin typeface="Berlin Sans FB Demi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freq</a:t>
            </a:r>
            <a:r>
              <a:rPr lang="en-US" altLang="en-US" sz="2800" dirty="0" err="1" smtClean="0">
                <a:latin typeface="Berlin Sans FB Demi" pitchFamily="34" charset="0"/>
              </a:rPr>
              <a:t>mean</a:t>
            </a:r>
            <a:endParaRPr lang="en-US" altLang="en-US" sz="2800" dirty="0">
              <a:latin typeface="Berlin Sans FB Demi" pitchFamily="34" charset="0"/>
            </a:endParaRPr>
          </a:p>
        </p:txBody>
      </p:sp>
      <p:graphicFrame>
        <p:nvGraphicFramePr>
          <p:cNvPr id="10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521139"/>
              </p:ext>
            </p:extLst>
          </p:nvPr>
        </p:nvGraphicFramePr>
        <p:xfrm>
          <a:off x="971550" y="2209800"/>
          <a:ext cx="7181850" cy="1371600"/>
        </p:xfrm>
        <a:graphic>
          <a:graphicData uri="http://schemas.openxmlformats.org/drawingml/2006/table">
            <a:tbl>
              <a:tblPr/>
              <a:tblGrid>
                <a:gridCol w="14033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hrs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47865"/>
              </p:ext>
            </p:extLst>
          </p:nvPr>
        </p:nvGraphicFramePr>
        <p:xfrm>
          <a:off x="977537" y="4023360"/>
          <a:ext cx="7162800" cy="1463040"/>
        </p:xfrm>
        <a:graphic>
          <a:graphicData uri="http://schemas.openxmlformats.org/drawingml/2006/table">
            <a:tbl>
              <a:tblPr/>
              <a:tblGrid>
                <a:gridCol w="1414463"/>
                <a:gridCol w="3386137"/>
                <a:gridCol w="762000"/>
                <a:gridCol w="762000"/>
                <a:gridCol w="838200"/>
              </a:tblGrid>
              <a:tr h="3302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Most Appearing Values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Freq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&gt; values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freq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&lt;1&gt; 98, 12, 6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          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&lt;2&gt; 50, 26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Patient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&lt;1&gt; 83, 45, 21, 11, 5   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&lt;2&gt; 61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bjClassifierImageBott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5191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Merck Template MBA VERSION">
  <a:themeElements>
    <a:clrScheme name="Custom 1">
      <a:dk1>
        <a:srgbClr val="000000"/>
      </a:dk1>
      <a:lt1>
        <a:srgbClr val="FFFFFF"/>
      </a:lt1>
      <a:dk2>
        <a:srgbClr val="37424A"/>
      </a:dk2>
      <a:lt2>
        <a:srgbClr val="BDBDBD"/>
      </a:lt2>
      <a:accent1>
        <a:srgbClr val="00877C"/>
      </a:accent1>
      <a:accent2>
        <a:srgbClr val="8CC7BA"/>
      </a:accent2>
      <a:accent3>
        <a:srgbClr val="D97C1E"/>
      </a:accent3>
      <a:accent4>
        <a:srgbClr val="8F8F3A"/>
      </a:accent4>
      <a:accent5>
        <a:srgbClr val="E8C90F"/>
      </a:accent5>
      <a:accent6>
        <a:srgbClr val="66203A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id_classification_euconfidential" value=""/>
  <element uid="cefbaa69-3bfa-4b56-8d22-6839cb7b06d0" value=""/>
</sisl>
</file>

<file path=customXml/itemProps1.xml><?xml version="1.0" encoding="utf-8"?>
<ds:datastoreItem xmlns:ds="http://schemas.openxmlformats.org/officeDocument/2006/customXml" ds:itemID="{494B0EE9-2EF7-4E94-9DB1-7D83A10BF2F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Merck Template MBA VERSION</Template>
  <TotalTime>837</TotalTime>
  <Words>1087</Words>
  <Application>Microsoft Office PowerPoint</Application>
  <PresentationFormat>On-screen Show (4:3)</PresentationFormat>
  <Paragraphs>585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Merck Template MBA VERSION</vt:lpstr>
      <vt:lpstr>Photo Editor Photo</vt:lpstr>
      <vt:lpstr>A macro for Single Imputation  Xingshu Zhu Shuping Zhang  Merck Co Inc.</vt:lpstr>
      <vt:lpstr>Introduction</vt:lpstr>
      <vt:lpstr>Methods for Handling Missing Data</vt:lpstr>
      <vt:lpstr>%SingleImpute</vt:lpstr>
      <vt:lpstr>Single Imputing Methods</vt:lpstr>
      <vt:lpstr>The sample data</vt:lpstr>
      <vt:lpstr>Single Imputing Method (1)</vt:lpstr>
      <vt:lpstr>Single Imputing Method (1)</vt:lpstr>
      <vt:lpstr>Single Imputing Method (2)</vt:lpstr>
      <vt:lpstr>Single Imputing Method (2)</vt:lpstr>
      <vt:lpstr>Single Imputing Method (3)</vt:lpstr>
      <vt:lpstr>Single Imputing Method (3)</vt:lpstr>
      <vt:lpstr>Single Imputing Method (4)</vt:lpstr>
      <vt:lpstr>Single Imputing Method (4)</vt:lpstr>
      <vt:lpstr>SAS Tools for Imputing Methods</vt:lpstr>
      <vt:lpstr>Conclusions</vt:lpstr>
      <vt:lpstr>Questions ?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Merck Corporate University</dc:title>
  <dc:creator>Michael Aschner</dc:creator>
  <cp:lastModifiedBy>schechter</cp:lastModifiedBy>
  <cp:revision>78</cp:revision>
  <dcterms:created xsi:type="dcterms:W3CDTF">2014-09-02T19:57:49Z</dcterms:created>
  <dcterms:modified xsi:type="dcterms:W3CDTF">2016-10-24T16:28:27Z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rckDocSensitivity">
    <vt:i4>0</vt:i4>
  </property>
  <property fmtid="{D5CDD505-2E9C-101B-9397-08002B2CF9AE}" pid="3" name="MerckDocSensitivityHeader">
    <vt:bool>false</vt:bool>
  </property>
  <property fmtid="{D5CDD505-2E9C-101B-9397-08002B2CF9AE}" pid="4" name="MerckDocSensitivityFooter">
    <vt:bool>true</vt:bool>
  </property>
  <property fmtid="{D5CDD505-2E9C-101B-9397-08002B2CF9AE}" pid="5" name="ArticulateUseProject">
    <vt:lpwstr>1</vt:lpwstr>
  </property>
  <property fmtid="{D5CDD505-2E9C-101B-9397-08002B2CF9AE}" pid="6" name="ArticulatePath">
    <vt:lpwstr>Merck Corporate Univ v10_MBA</vt:lpwstr>
  </property>
  <property fmtid="{D5CDD505-2E9C-101B-9397-08002B2CF9AE}" pid="7" name="ArticulateGUID">
    <vt:lpwstr>06B4644E-BD57-4DF7-B0F8-79A079E863DC</vt:lpwstr>
  </property>
  <property fmtid="{D5CDD505-2E9C-101B-9397-08002B2CF9AE}" pid="8" name="ArticulateProjectFull">
    <vt:lpwstr>E:\Merck\PROJECTS\182589-5764_2014_LCPS_PPT_Template_Light Diffusion\Fixed Templates\Merck _no image_LightDoffusion_hi_res_MBA_branding colors.ppta</vt:lpwstr>
  </property>
  <property fmtid="{D5CDD505-2E9C-101B-9397-08002B2CF9AE}" pid="9" name="docIndexRef">
    <vt:lpwstr>6cbbcde1-93e7-469a-8e7c-7d997fe9675e</vt:lpwstr>
  </property>
  <property fmtid="{D5CDD505-2E9C-101B-9397-08002B2CF9AE}" pid="10" name="bjSaver">
    <vt:lpwstr>ocU4inNtvNmgIWPP4DUkufQ+cBmhIKcY</vt:lpwstr>
  </property>
  <property fmtid="{D5CDD505-2E9C-101B-9397-08002B2CF9AE}" pid="11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12" name="bjDocumentLabelXML-0">
    <vt:lpwstr>nternal/label"&gt;&lt;element uid="id_classification_euconfidential" value="" /&gt;&lt;element uid="cefbaa69-3bfa-4b56-8d22-6839cb7b06d0" value="" /&gt;&lt;/sisl&gt;</vt:lpwstr>
  </property>
  <property fmtid="{D5CDD505-2E9C-101B-9397-08002B2CF9AE}" pid="13" name="bjDocumentSecurityLabel">
    <vt:lpwstr>Proprietary</vt:lpwstr>
  </property>
  <property fmtid="{D5CDD505-2E9C-101B-9397-08002B2CF9AE}" pid="14" name="MerckMetadataExchange">
    <vt:lpwstr>!$MRK@Proprietary-Footer-Left</vt:lpwstr>
  </property>
  <property fmtid="{D5CDD505-2E9C-101B-9397-08002B2CF9AE}" pid="15" name="_AdHocReviewCycleID">
    <vt:i4>1262604293</vt:i4>
  </property>
  <property fmtid="{D5CDD505-2E9C-101B-9397-08002B2CF9AE}" pid="16" name="_NewReviewCycle">
    <vt:lpwstr/>
  </property>
  <property fmtid="{D5CDD505-2E9C-101B-9397-08002B2CF9AE}" pid="17" name="_EmailSubject">
    <vt:lpwstr>Your abstract submission to PhilaSUG has bee approved.</vt:lpwstr>
  </property>
  <property fmtid="{D5CDD505-2E9C-101B-9397-08002B2CF9AE}" pid="18" name="_AuthorEmail">
    <vt:lpwstr>xingshu_zhu@merck.com</vt:lpwstr>
  </property>
  <property fmtid="{D5CDD505-2E9C-101B-9397-08002B2CF9AE}" pid="19" name="_AuthorEmailDisplayName">
    <vt:lpwstr>Zhu, Xingshu</vt:lpwstr>
  </property>
  <property fmtid="{D5CDD505-2E9C-101B-9397-08002B2CF9AE}" pid="20" name="_PreviousAdHocReviewCycleID">
    <vt:i4>394715747</vt:i4>
  </property>
</Properties>
</file>