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2"/>
  </p:sldMasterIdLst>
  <p:notesMasterIdLst>
    <p:notesMasterId r:id="rId40"/>
  </p:notesMasterIdLst>
  <p:handoutMasterIdLst>
    <p:handoutMasterId r:id="rId41"/>
  </p:handoutMasterIdLst>
  <p:sldIdLst>
    <p:sldId id="319" r:id="rId3"/>
    <p:sldId id="320" r:id="rId4"/>
    <p:sldId id="321" r:id="rId5"/>
    <p:sldId id="322" r:id="rId6"/>
    <p:sldId id="323" r:id="rId7"/>
    <p:sldId id="324" r:id="rId8"/>
    <p:sldId id="325" r:id="rId9"/>
    <p:sldId id="326" r:id="rId10"/>
    <p:sldId id="327" r:id="rId11"/>
    <p:sldId id="328" r:id="rId12"/>
    <p:sldId id="329" r:id="rId13"/>
    <p:sldId id="331" r:id="rId14"/>
    <p:sldId id="332" r:id="rId15"/>
    <p:sldId id="333" r:id="rId16"/>
    <p:sldId id="334" r:id="rId17"/>
    <p:sldId id="335" r:id="rId18"/>
    <p:sldId id="336" r:id="rId19"/>
    <p:sldId id="337" r:id="rId20"/>
    <p:sldId id="346" r:id="rId21"/>
    <p:sldId id="347" r:id="rId22"/>
    <p:sldId id="338" r:id="rId23"/>
    <p:sldId id="339" r:id="rId24"/>
    <p:sldId id="340" r:id="rId25"/>
    <p:sldId id="341" r:id="rId26"/>
    <p:sldId id="348" r:id="rId27"/>
    <p:sldId id="342" r:id="rId28"/>
    <p:sldId id="343" r:id="rId29"/>
    <p:sldId id="349" r:id="rId30"/>
    <p:sldId id="350" r:id="rId31"/>
    <p:sldId id="351" r:id="rId32"/>
    <p:sldId id="352" r:id="rId33"/>
    <p:sldId id="354" r:id="rId34"/>
    <p:sldId id="355" r:id="rId35"/>
    <p:sldId id="356" r:id="rId36"/>
    <p:sldId id="353" r:id="rId37"/>
    <p:sldId id="344" r:id="rId38"/>
    <p:sldId id="34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8" d="100"/>
          <a:sy n="48" d="100"/>
        </p:scale>
        <p:origin x="-618" y="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2818C2-7CB0-4404-8906-8553A42509A2}" type="datetimeFigureOut">
              <a:rPr lang="en-GB" smtClean="0"/>
              <a:t>25/04/2017</a:t>
            </a:fld>
            <a:endParaRPr lang="en-GB"/>
          </a:p>
        </p:txBody>
      </p:sp>
      <p:sp>
        <p:nvSpPr>
          <p:cNvPr id="4" name="Footer Placeholder 3"/>
          <p:cNvSpPr>
            <a:spLocks noGrp="1"/>
          </p:cNvSpPr>
          <p:nvPr>
            <p:ph type="ftr" sz="quarter" idx="2"/>
          </p:nvPr>
        </p:nvSpPr>
        <p:spPr>
          <a:xfrm>
            <a:off x="0" y="8685213"/>
            <a:ext cx="6858000" cy="457200"/>
          </a:xfrm>
          <a:prstGeom prst="rect">
            <a:avLst/>
          </a:prstGeom>
        </p:spPr>
        <p:txBody>
          <a:bodyPr vert="horz" lIns="91440" tIns="45720" rIns="91440" bIns="45720" rtlCol="0" anchor="b"/>
          <a:lstStyle>
            <a:lvl1pPr algn="l">
              <a:defRPr sz="1200"/>
            </a:lvl1pPr>
          </a:lstStyle>
          <a:p>
            <a:pPr algn="ct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D0310D-0B96-429F-BC78-947824A56ED8}" type="slidenum">
              <a:rPr lang="en-GB" smtClean="0"/>
              <a:t>‹#›</a:t>
            </a:fld>
            <a:endParaRPr lang="en-GB"/>
          </a:p>
        </p:txBody>
      </p:sp>
    </p:spTree>
    <p:extLst>
      <p:ext uri="{BB962C8B-B14F-4D97-AF65-F5344CB8AC3E}">
        <p14:creationId xmlns:p14="http://schemas.microsoft.com/office/powerpoint/2010/main" val="15567287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F9480-A7A9-420E-BAB9-21CC4DD1ACB4}" type="datetimeFigureOut">
              <a:rPr lang="en-GB" smtClean="0"/>
              <a:t>25/04/2017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6858000" cy="457200"/>
          </a:xfrm>
          <a:prstGeom prst="rect">
            <a:avLst/>
          </a:prstGeom>
        </p:spPr>
        <p:txBody>
          <a:bodyPr vert="horz" lIns="91440" tIns="45720" rIns="91440" bIns="45720" rtlCol="0" anchor="b"/>
          <a:lstStyle>
            <a:lvl1pPr algn="ctr">
              <a:defRPr lang="en-GB"/>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4AA13-646C-41E8-B27B-9638E02E3B5D}" type="slidenum">
              <a:rPr lang="en-GB" smtClean="0"/>
              <a:t>‹#›</a:t>
            </a:fld>
            <a:endParaRPr lang="en-GB"/>
          </a:p>
        </p:txBody>
      </p:sp>
    </p:spTree>
    <p:extLst>
      <p:ext uri="{BB962C8B-B14F-4D97-AF65-F5344CB8AC3E}">
        <p14:creationId xmlns:p14="http://schemas.microsoft.com/office/powerpoint/2010/main" val="289197103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a:t>
            </a:fld>
            <a:endParaRPr lang="en-US"/>
          </a:p>
        </p:txBody>
      </p:sp>
    </p:spTree>
    <p:extLst>
      <p:ext uri="{BB962C8B-B14F-4D97-AF65-F5344CB8AC3E}">
        <p14:creationId xmlns:p14="http://schemas.microsoft.com/office/powerpoint/2010/main" val="3514584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10</a:t>
            </a:fld>
            <a:endParaRPr lang="en-US"/>
          </a:p>
        </p:txBody>
      </p:sp>
    </p:spTree>
    <p:extLst>
      <p:ext uri="{BB962C8B-B14F-4D97-AF65-F5344CB8AC3E}">
        <p14:creationId xmlns:p14="http://schemas.microsoft.com/office/powerpoint/2010/main" val="4015405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11</a:t>
            </a:fld>
            <a:endParaRPr lang="en-US"/>
          </a:p>
        </p:txBody>
      </p:sp>
    </p:spTree>
    <p:extLst>
      <p:ext uri="{BB962C8B-B14F-4D97-AF65-F5344CB8AC3E}">
        <p14:creationId xmlns:p14="http://schemas.microsoft.com/office/powerpoint/2010/main" val="2215384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12</a:t>
            </a:fld>
            <a:endParaRPr lang="en-US"/>
          </a:p>
        </p:txBody>
      </p:sp>
    </p:spTree>
    <p:extLst>
      <p:ext uri="{BB962C8B-B14F-4D97-AF65-F5344CB8AC3E}">
        <p14:creationId xmlns:p14="http://schemas.microsoft.com/office/powerpoint/2010/main" val="3524904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13</a:t>
            </a:fld>
            <a:endParaRPr lang="en-US"/>
          </a:p>
        </p:txBody>
      </p:sp>
    </p:spTree>
    <p:extLst>
      <p:ext uri="{BB962C8B-B14F-4D97-AF65-F5344CB8AC3E}">
        <p14:creationId xmlns:p14="http://schemas.microsoft.com/office/powerpoint/2010/main" val="2782588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14</a:t>
            </a:fld>
            <a:endParaRPr lang="en-US"/>
          </a:p>
        </p:txBody>
      </p:sp>
    </p:spTree>
    <p:extLst>
      <p:ext uri="{BB962C8B-B14F-4D97-AF65-F5344CB8AC3E}">
        <p14:creationId xmlns:p14="http://schemas.microsoft.com/office/powerpoint/2010/main" val="2208083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15</a:t>
            </a:fld>
            <a:endParaRPr lang="en-US"/>
          </a:p>
        </p:txBody>
      </p:sp>
    </p:spTree>
    <p:extLst>
      <p:ext uri="{BB962C8B-B14F-4D97-AF65-F5344CB8AC3E}">
        <p14:creationId xmlns:p14="http://schemas.microsoft.com/office/powerpoint/2010/main" val="27178777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16</a:t>
            </a:fld>
            <a:endParaRPr lang="en-US"/>
          </a:p>
        </p:txBody>
      </p:sp>
    </p:spTree>
    <p:extLst>
      <p:ext uri="{BB962C8B-B14F-4D97-AF65-F5344CB8AC3E}">
        <p14:creationId xmlns:p14="http://schemas.microsoft.com/office/powerpoint/2010/main" val="4076819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17</a:t>
            </a:fld>
            <a:endParaRPr lang="en-US"/>
          </a:p>
        </p:txBody>
      </p:sp>
    </p:spTree>
    <p:extLst>
      <p:ext uri="{BB962C8B-B14F-4D97-AF65-F5344CB8AC3E}">
        <p14:creationId xmlns:p14="http://schemas.microsoft.com/office/powerpoint/2010/main" val="2546286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18</a:t>
            </a:fld>
            <a:endParaRPr lang="en-US"/>
          </a:p>
        </p:txBody>
      </p:sp>
    </p:spTree>
    <p:extLst>
      <p:ext uri="{BB962C8B-B14F-4D97-AF65-F5344CB8AC3E}">
        <p14:creationId xmlns:p14="http://schemas.microsoft.com/office/powerpoint/2010/main" val="3316521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19</a:t>
            </a:fld>
            <a:endParaRPr lang="en-US"/>
          </a:p>
        </p:txBody>
      </p:sp>
    </p:spTree>
    <p:extLst>
      <p:ext uri="{BB962C8B-B14F-4D97-AF65-F5344CB8AC3E}">
        <p14:creationId xmlns:p14="http://schemas.microsoft.com/office/powerpoint/2010/main" val="3316521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miter lim="800000"/>
            <a:headEnd/>
            <a:tailEnd/>
          </a:ln>
        </p:spPr>
        <p:txBody>
          <a:bodyPr/>
          <a:lstStyle/>
          <a:p>
            <a:fld id="{ED18E5DD-9001-4740-8B11-505E14823B62}" type="slidenum">
              <a:rPr lang="en-US" smtClean="0"/>
              <a:pPr/>
              <a:t>2</a:t>
            </a:fld>
            <a:endParaRPr lang="en-US" smtClean="0"/>
          </a:p>
        </p:txBody>
      </p:sp>
      <p:sp>
        <p:nvSpPr>
          <p:cNvPr id="39939" name="Rectangle 2"/>
          <p:cNvSpPr>
            <a:spLocks noGrp="1" noRot="1" noChangeAspect="1" noChangeArrowheads="1" noTextEdit="1"/>
          </p:cNvSpPr>
          <p:nvPr>
            <p:ph type="sldImg"/>
          </p:nvPr>
        </p:nvSpPr>
        <p:spPr>
          <a:ln cap="flat"/>
        </p:spPr>
      </p:sp>
      <p:sp>
        <p:nvSpPr>
          <p:cNvPr id="39940"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20</a:t>
            </a:fld>
            <a:endParaRPr lang="en-US"/>
          </a:p>
        </p:txBody>
      </p:sp>
    </p:spTree>
    <p:extLst>
      <p:ext uri="{BB962C8B-B14F-4D97-AF65-F5344CB8AC3E}">
        <p14:creationId xmlns:p14="http://schemas.microsoft.com/office/powerpoint/2010/main" val="3316521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21</a:t>
            </a:fld>
            <a:endParaRPr lang="en-US"/>
          </a:p>
        </p:txBody>
      </p:sp>
    </p:spTree>
    <p:extLst>
      <p:ext uri="{BB962C8B-B14F-4D97-AF65-F5344CB8AC3E}">
        <p14:creationId xmlns:p14="http://schemas.microsoft.com/office/powerpoint/2010/main" val="31042461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22</a:t>
            </a:fld>
            <a:endParaRPr lang="en-US"/>
          </a:p>
        </p:txBody>
      </p:sp>
    </p:spTree>
    <p:extLst>
      <p:ext uri="{BB962C8B-B14F-4D97-AF65-F5344CB8AC3E}">
        <p14:creationId xmlns:p14="http://schemas.microsoft.com/office/powerpoint/2010/main" val="310362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23</a:t>
            </a:fld>
            <a:endParaRPr lang="en-US"/>
          </a:p>
        </p:txBody>
      </p:sp>
    </p:spTree>
    <p:extLst>
      <p:ext uri="{BB962C8B-B14F-4D97-AF65-F5344CB8AC3E}">
        <p14:creationId xmlns:p14="http://schemas.microsoft.com/office/powerpoint/2010/main" val="20216461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24</a:t>
            </a:fld>
            <a:endParaRPr lang="en-US"/>
          </a:p>
        </p:txBody>
      </p:sp>
    </p:spTree>
    <p:extLst>
      <p:ext uri="{BB962C8B-B14F-4D97-AF65-F5344CB8AC3E}">
        <p14:creationId xmlns:p14="http://schemas.microsoft.com/office/powerpoint/2010/main" val="2785172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25</a:t>
            </a:fld>
            <a:endParaRPr lang="en-US"/>
          </a:p>
        </p:txBody>
      </p:sp>
    </p:spTree>
    <p:extLst>
      <p:ext uri="{BB962C8B-B14F-4D97-AF65-F5344CB8AC3E}">
        <p14:creationId xmlns:p14="http://schemas.microsoft.com/office/powerpoint/2010/main" val="2785172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26</a:t>
            </a:fld>
            <a:endParaRPr lang="en-US"/>
          </a:p>
        </p:txBody>
      </p:sp>
    </p:spTree>
    <p:extLst>
      <p:ext uri="{BB962C8B-B14F-4D97-AF65-F5344CB8AC3E}">
        <p14:creationId xmlns:p14="http://schemas.microsoft.com/office/powerpoint/2010/main" val="1195461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27</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28</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29</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3</a:t>
            </a:fld>
            <a:endParaRPr lang="en-US"/>
          </a:p>
        </p:txBody>
      </p:sp>
    </p:spTree>
    <p:extLst>
      <p:ext uri="{BB962C8B-B14F-4D97-AF65-F5344CB8AC3E}">
        <p14:creationId xmlns:p14="http://schemas.microsoft.com/office/powerpoint/2010/main" val="29400806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30</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31</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32</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33</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34</a:t>
            </a:fld>
            <a:endParaRPr lang="en-US"/>
          </a:p>
        </p:txBody>
      </p:sp>
    </p:spTree>
    <p:extLst>
      <p:ext uri="{BB962C8B-B14F-4D97-AF65-F5344CB8AC3E}">
        <p14:creationId xmlns:p14="http://schemas.microsoft.com/office/powerpoint/2010/main" val="40014927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7530" y="8685878"/>
            <a:ext cx="2970470" cy="458122"/>
          </a:xfrm>
          <a:prstGeom prst="rect">
            <a:avLst/>
          </a:prstGeom>
          <a:noFill/>
          <a:ln w="9525">
            <a:noFill/>
            <a:miter lim="800000"/>
            <a:headEnd/>
            <a:tailEnd/>
          </a:ln>
        </p:spPr>
        <p:txBody>
          <a:bodyPr lIns="88126" tIns="44062" rIns="88126" bIns="44062" anchor="b"/>
          <a:lstStyle/>
          <a:p>
            <a:pPr algn="r" defTabSz="882184">
              <a:spcBef>
                <a:spcPct val="0"/>
              </a:spcBef>
            </a:pPr>
            <a:fld id="{3D26DF05-E2E1-4142-917A-59970E06B5BD}" type="slidenum">
              <a:rPr lang="en-US" sz="1200">
                <a:latin typeface="Arial" pitchFamily="34" charset="0"/>
              </a:rPr>
              <a:pPr algn="r" defTabSz="882184">
                <a:spcBef>
                  <a:spcPct val="0"/>
                </a:spcBef>
              </a:pPr>
              <a:t>35</a:t>
            </a:fld>
            <a:endParaRPr lang="en-US" sz="1200">
              <a:latin typeface="Arial"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buFontTx/>
              <a:buChar char="•"/>
            </a:pPr>
            <a:r>
              <a:rPr lang="en-GB" smtClean="0">
                <a:latin typeface="Arial" pitchFamily="34" charset="0"/>
              </a:rPr>
              <a:t>This slide is a set of questions the group can keep in mind as you’re moving through the material.  Near the end of the presentation, this slide is repeated with answers.  Some individuals may want to jot down the answers as they are covered.</a:t>
            </a:r>
          </a:p>
          <a:p>
            <a:pPr eaLnBrk="1" hangingPunct="1">
              <a:buFontTx/>
              <a:buChar char="•"/>
            </a:pPr>
            <a:r>
              <a:rPr lang="en-GB" smtClean="0">
                <a:latin typeface="Arial" pitchFamily="34" charset="0"/>
              </a:rPr>
              <a:t>Note, these questions are different from the “pop-quiz” questions that are interspersed in the deck.  Those questions are designed to break up the presentation and get quick audience feedback, and are generally very high level.</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7530" y="8685878"/>
            <a:ext cx="2970470" cy="458122"/>
          </a:xfrm>
          <a:prstGeom prst="rect">
            <a:avLst/>
          </a:prstGeom>
          <a:noFill/>
          <a:ln w="9525">
            <a:noFill/>
            <a:miter lim="800000"/>
            <a:headEnd/>
            <a:tailEnd/>
          </a:ln>
        </p:spPr>
        <p:txBody>
          <a:bodyPr lIns="88126" tIns="44062" rIns="88126" bIns="44062" anchor="b"/>
          <a:lstStyle/>
          <a:p>
            <a:pPr algn="r" defTabSz="882184">
              <a:spcBef>
                <a:spcPct val="0"/>
              </a:spcBef>
            </a:pPr>
            <a:fld id="{3D26DF05-E2E1-4142-917A-59970E06B5BD}" type="slidenum">
              <a:rPr lang="en-US" sz="1200">
                <a:latin typeface="Arial" pitchFamily="34" charset="0"/>
              </a:rPr>
              <a:pPr algn="r" defTabSz="882184">
                <a:spcBef>
                  <a:spcPct val="0"/>
                </a:spcBef>
              </a:pPr>
              <a:t>36</a:t>
            </a:fld>
            <a:endParaRPr lang="en-US" sz="1200">
              <a:latin typeface="Arial"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buFontTx/>
              <a:buChar char="•"/>
            </a:pPr>
            <a:r>
              <a:rPr lang="en-GB" smtClean="0">
                <a:latin typeface="Arial" pitchFamily="34" charset="0"/>
              </a:rPr>
              <a:t>This slide is a set of questions the group can keep in mind as you’re moving through the material.  Near the end of the presentation, this slide is repeated with answers.  Some individuals may want to jot down the answers as they are covered.</a:t>
            </a:r>
          </a:p>
          <a:p>
            <a:pPr eaLnBrk="1" hangingPunct="1">
              <a:buFontTx/>
              <a:buChar char="•"/>
            </a:pPr>
            <a:r>
              <a:rPr lang="en-GB" smtClean="0">
                <a:latin typeface="Arial" pitchFamily="34" charset="0"/>
              </a:rPr>
              <a:t>Note, these questions are different from the “pop-quiz” questions that are interspersed in the deck.  Those questions are designed to break up the presentation and get quick audience feedback, and are generally very high level.</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7530" y="8685878"/>
            <a:ext cx="2970470" cy="458122"/>
          </a:xfrm>
          <a:prstGeom prst="rect">
            <a:avLst/>
          </a:prstGeom>
          <a:noFill/>
          <a:ln w="9525">
            <a:noFill/>
            <a:miter lim="800000"/>
            <a:headEnd/>
            <a:tailEnd/>
          </a:ln>
        </p:spPr>
        <p:txBody>
          <a:bodyPr lIns="88126" tIns="44062" rIns="88126" bIns="44062" anchor="b"/>
          <a:lstStyle/>
          <a:p>
            <a:pPr algn="r" defTabSz="882184">
              <a:spcBef>
                <a:spcPct val="0"/>
              </a:spcBef>
            </a:pPr>
            <a:fld id="{3D26DF05-E2E1-4142-917A-59970E06B5BD}" type="slidenum">
              <a:rPr lang="en-US" sz="1200">
                <a:latin typeface="Arial" pitchFamily="34" charset="0"/>
              </a:rPr>
              <a:pPr algn="r" defTabSz="882184">
                <a:spcBef>
                  <a:spcPct val="0"/>
                </a:spcBef>
              </a:pPr>
              <a:t>37</a:t>
            </a:fld>
            <a:endParaRPr lang="en-US" sz="1200">
              <a:latin typeface="Arial"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buFontTx/>
              <a:buChar char="•"/>
            </a:pPr>
            <a:r>
              <a:rPr lang="en-GB" smtClean="0">
                <a:latin typeface="Arial" pitchFamily="34" charset="0"/>
              </a:rPr>
              <a:t>This slide is a set of questions the group can keep in mind as you’re moving through the material.  Near the end of the presentation, this slide is repeated with answers.  Some individuals may want to jot down the answers as they are covered.</a:t>
            </a:r>
          </a:p>
          <a:p>
            <a:pPr eaLnBrk="1" hangingPunct="1">
              <a:buFontTx/>
              <a:buChar char="•"/>
            </a:pPr>
            <a:r>
              <a:rPr lang="en-GB" smtClean="0">
                <a:latin typeface="Arial" pitchFamily="34" charset="0"/>
              </a:rPr>
              <a:t>Note, these questions are different from the “pop-quiz” questions that are interspersed in the deck.  Those questions are designed to break up the presentation and get quick audience feedback, and are generally very high level.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4</a:t>
            </a:fld>
            <a:endParaRPr lang="en-US"/>
          </a:p>
        </p:txBody>
      </p:sp>
    </p:spTree>
    <p:extLst>
      <p:ext uri="{BB962C8B-B14F-4D97-AF65-F5344CB8AC3E}">
        <p14:creationId xmlns:p14="http://schemas.microsoft.com/office/powerpoint/2010/main" val="4147496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5</a:t>
            </a:fld>
            <a:endParaRPr lang="en-US"/>
          </a:p>
        </p:txBody>
      </p:sp>
    </p:spTree>
    <p:extLst>
      <p:ext uri="{BB962C8B-B14F-4D97-AF65-F5344CB8AC3E}">
        <p14:creationId xmlns:p14="http://schemas.microsoft.com/office/powerpoint/2010/main" val="1380318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6</a:t>
            </a:fld>
            <a:endParaRPr lang="en-US"/>
          </a:p>
        </p:txBody>
      </p:sp>
    </p:spTree>
    <p:extLst>
      <p:ext uri="{BB962C8B-B14F-4D97-AF65-F5344CB8AC3E}">
        <p14:creationId xmlns:p14="http://schemas.microsoft.com/office/powerpoint/2010/main" val="2940080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7</a:t>
            </a:fld>
            <a:endParaRPr lang="en-US"/>
          </a:p>
        </p:txBody>
      </p:sp>
    </p:spTree>
    <p:extLst>
      <p:ext uri="{BB962C8B-B14F-4D97-AF65-F5344CB8AC3E}">
        <p14:creationId xmlns:p14="http://schemas.microsoft.com/office/powerpoint/2010/main" val="2940080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8</a:t>
            </a:fld>
            <a:endParaRPr lang="en-US"/>
          </a:p>
        </p:txBody>
      </p:sp>
    </p:spTree>
    <p:extLst>
      <p:ext uri="{BB962C8B-B14F-4D97-AF65-F5344CB8AC3E}">
        <p14:creationId xmlns:p14="http://schemas.microsoft.com/office/powerpoint/2010/main" val="2940080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31771F-4DEB-4B7D-A8DF-4DC9BFE8AFA3}" type="slidenum">
              <a:rPr lang="en-US" smtClean="0"/>
              <a:pPr>
                <a:defRPr/>
              </a:pPr>
              <a:t>9</a:t>
            </a:fld>
            <a:endParaRPr lang="en-US"/>
          </a:p>
        </p:txBody>
      </p:sp>
    </p:spTree>
    <p:extLst>
      <p:ext uri="{BB962C8B-B14F-4D97-AF65-F5344CB8AC3E}">
        <p14:creationId xmlns:p14="http://schemas.microsoft.com/office/powerpoint/2010/main" val="294008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0" y="6356350"/>
            <a:ext cx="9144000" cy="365125"/>
          </a:xfrm>
        </p:spPr>
        <p:txBody>
          <a:bodyPr/>
          <a:lstStyle>
            <a:lvl1pPr>
              <a:defRPr lang="en-GB"/>
            </a:lvl1pPr>
          </a:lstStyle>
          <a:p>
            <a:endParaRPr lang="en-GB"/>
          </a:p>
        </p:txBody>
      </p:sp>
      <p:sp>
        <p:nvSpPr>
          <p:cNvPr id="6" name="Slide Number Placeholder 5"/>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082358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0" y="6356350"/>
            <a:ext cx="9144000" cy="365125"/>
          </a:xfrm>
        </p:spPr>
        <p:txBody>
          <a:bodyPr/>
          <a:lstStyle>
            <a:lvl1pPr>
              <a:defRPr lang="en-GB"/>
            </a:lvl1pPr>
          </a:lstStyle>
          <a:p>
            <a:endParaRPr lang="en-GB"/>
          </a:p>
        </p:txBody>
      </p:sp>
      <p:sp>
        <p:nvSpPr>
          <p:cNvPr id="6" name="Slide Number Placeholder 5"/>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1867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0" y="6356350"/>
            <a:ext cx="9144000" cy="365125"/>
          </a:xfrm>
        </p:spPr>
        <p:txBody>
          <a:bodyPr/>
          <a:lstStyle>
            <a:lvl1pPr>
              <a:defRPr lang="en-GB"/>
            </a:lvl1pPr>
          </a:lstStyle>
          <a:p>
            <a:endParaRPr lang="en-GB"/>
          </a:p>
        </p:txBody>
      </p:sp>
      <p:sp>
        <p:nvSpPr>
          <p:cNvPr id="6" name="Slide Number Placeholder 5"/>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751507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pic>
        <p:nvPicPr>
          <p:cNvPr id="4" name="Picture 10" descr="Bar_06_COL_POS [Converted].png"/>
          <p:cNvPicPr>
            <a:picLocks noChangeAspect="1"/>
          </p:cNvPicPr>
          <p:nvPr userDrawn="1"/>
        </p:nvPicPr>
        <p:blipFill>
          <a:blip r:embed="rId2" cstate="print"/>
          <a:srcRect/>
          <a:stretch>
            <a:fillRect/>
          </a:stretch>
        </p:blipFill>
        <p:spPr bwMode="auto">
          <a:xfrm>
            <a:off x="7475538" y="3008313"/>
            <a:ext cx="1209675" cy="222250"/>
          </a:xfrm>
          <a:prstGeom prst="rect">
            <a:avLst/>
          </a:prstGeom>
          <a:noFill/>
          <a:ln w="9525">
            <a:noFill/>
            <a:miter lim="800000"/>
            <a:headEnd/>
            <a:tailEnd/>
          </a:ln>
        </p:spPr>
      </p:pic>
      <p:grpSp>
        <p:nvGrpSpPr>
          <p:cNvPr id="5" name="Group 14"/>
          <p:cNvGrpSpPr>
            <a:grpSpLocks/>
          </p:cNvGrpSpPr>
          <p:nvPr userDrawn="1"/>
        </p:nvGrpSpPr>
        <p:grpSpPr bwMode="auto">
          <a:xfrm>
            <a:off x="723900" y="2132013"/>
            <a:ext cx="6591300" cy="1965325"/>
            <a:chOff x="1865096" y="985741"/>
            <a:chExt cx="5446206" cy="3557683"/>
          </a:xfrm>
        </p:grpSpPr>
        <p:cxnSp>
          <p:nvCxnSpPr>
            <p:cNvPr id="6" name="Straight Connector 22"/>
            <p:cNvCxnSpPr>
              <a:cxnSpLocks noChangeShapeType="1"/>
            </p:cNvCxnSpPr>
            <p:nvPr userDrawn="1"/>
          </p:nvCxnSpPr>
          <p:spPr bwMode="auto">
            <a:xfrm rot="16200000" flipH="1">
              <a:off x="86255" y="2764583"/>
              <a:ext cx="3557682" cy="0"/>
            </a:xfrm>
            <a:prstGeom prst="line">
              <a:avLst/>
            </a:prstGeom>
            <a:noFill/>
            <a:ln w="63500" cap="rnd" algn="ctr">
              <a:solidFill>
                <a:schemeClr val="bg2"/>
              </a:solidFill>
              <a:round/>
              <a:headEnd/>
              <a:tailEnd/>
            </a:ln>
          </p:spPr>
        </p:cxnSp>
        <p:cxnSp>
          <p:nvCxnSpPr>
            <p:cNvPr id="7" name="Straight Connector 23"/>
            <p:cNvCxnSpPr>
              <a:cxnSpLocks noChangeShapeType="1"/>
            </p:cNvCxnSpPr>
            <p:nvPr userDrawn="1"/>
          </p:nvCxnSpPr>
          <p:spPr bwMode="auto">
            <a:xfrm rot="16200000" flipH="1">
              <a:off x="5532461" y="2764582"/>
              <a:ext cx="3557682" cy="0"/>
            </a:xfrm>
            <a:prstGeom prst="line">
              <a:avLst/>
            </a:prstGeom>
            <a:noFill/>
            <a:ln w="63500" cap="rnd" algn="ctr">
              <a:solidFill>
                <a:schemeClr val="bg2"/>
              </a:solidFill>
              <a:round/>
              <a:headEnd/>
              <a:tailEnd/>
            </a:ln>
          </p:spPr>
        </p:cxnSp>
      </p:grpSp>
      <p:sp>
        <p:nvSpPr>
          <p:cNvPr id="8" name="Text Box 9"/>
          <p:cNvSpPr txBox="1">
            <a:spLocks noChangeArrowheads="1"/>
          </p:cNvSpPr>
          <p:nvPr userDrawn="1"/>
        </p:nvSpPr>
        <p:spPr bwMode="auto">
          <a:xfrm>
            <a:off x="7472363" y="438150"/>
            <a:ext cx="12668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300" b="1" u="sng">
                <a:solidFill>
                  <a:srgbClr val="0099FF"/>
                </a:solidFill>
                <a:latin typeface="Barclays Serif" pitchFamily="34" charset="0"/>
              </a:defRPr>
            </a:lvl1pPr>
            <a:lvl2pPr marL="742950" indent="-285750" eaLnBrk="0" hangingPunct="0">
              <a:defRPr sz="1300" b="1" u="sng">
                <a:solidFill>
                  <a:srgbClr val="0099FF"/>
                </a:solidFill>
                <a:latin typeface="Barclays Serif" pitchFamily="34" charset="0"/>
              </a:defRPr>
            </a:lvl2pPr>
            <a:lvl3pPr marL="1143000" indent="-228600" eaLnBrk="0" hangingPunct="0">
              <a:defRPr sz="1300" b="1" u="sng">
                <a:solidFill>
                  <a:srgbClr val="0099FF"/>
                </a:solidFill>
                <a:latin typeface="Barclays Serif" pitchFamily="34" charset="0"/>
              </a:defRPr>
            </a:lvl3pPr>
            <a:lvl4pPr marL="1600200" indent="-228600" eaLnBrk="0" hangingPunct="0">
              <a:defRPr sz="1300" b="1" u="sng">
                <a:solidFill>
                  <a:srgbClr val="0099FF"/>
                </a:solidFill>
                <a:latin typeface="Barclays Serif" pitchFamily="34" charset="0"/>
              </a:defRPr>
            </a:lvl4pPr>
            <a:lvl5pPr marL="2057400" indent="-228600" eaLnBrk="0" hangingPunct="0">
              <a:defRPr sz="1300" b="1" u="sng">
                <a:solidFill>
                  <a:srgbClr val="0099FF"/>
                </a:solidFill>
                <a:latin typeface="Barclays Serif" pitchFamily="34" charset="0"/>
              </a:defRPr>
            </a:lvl5pPr>
            <a:lvl6pPr marL="2514600" indent="-228600" eaLnBrk="0" fontAlgn="base" hangingPunct="0">
              <a:spcBef>
                <a:spcPct val="0"/>
              </a:spcBef>
              <a:spcAft>
                <a:spcPct val="0"/>
              </a:spcAft>
              <a:defRPr sz="1300" b="1" u="sng">
                <a:solidFill>
                  <a:srgbClr val="0099FF"/>
                </a:solidFill>
                <a:latin typeface="Barclays Serif" pitchFamily="34" charset="0"/>
              </a:defRPr>
            </a:lvl6pPr>
            <a:lvl7pPr marL="2971800" indent="-228600" eaLnBrk="0" fontAlgn="base" hangingPunct="0">
              <a:spcBef>
                <a:spcPct val="0"/>
              </a:spcBef>
              <a:spcAft>
                <a:spcPct val="0"/>
              </a:spcAft>
              <a:defRPr sz="1300" b="1" u="sng">
                <a:solidFill>
                  <a:srgbClr val="0099FF"/>
                </a:solidFill>
                <a:latin typeface="Barclays Serif" pitchFamily="34" charset="0"/>
              </a:defRPr>
            </a:lvl7pPr>
            <a:lvl8pPr marL="3429000" indent="-228600" eaLnBrk="0" fontAlgn="base" hangingPunct="0">
              <a:spcBef>
                <a:spcPct val="0"/>
              </a:spcBef>
              <a:spcAft>
                <a:spcPct val="0"/>
              </a:spcAft>
              <a:defRPr sz="1300" b="1" u="sng">
                <a:solidFill>
                  <a:srgbClr val="0099FF"/>
                </a:solidFill>
                <a:latin typeface="Barclays Serif" pitchFamily="34" charset="0"/>
              </a:defRPr>
            </a:lvl8pPr>
            <a:lvl9pPr marL="3886200" indent="-228600" eaLnBrk="0" fontAlgn="base" hangingPunct="0">
              <a:spcBef>
                <a:spcPct val="0"/>
              </a:spcBef>
              <a:spcAft>
                <a:spcPct val="0"/>
              </a:spcAft>
              <a:defRPr sz="1300" b="1" u="sng">
                <a:solidFill>
                  <a:srgbClr val="0099FF"/>
                </a:solidFill>
                <a:latin typeface="Barclays Serif" pitchFamily="34" charset="0"/>
              </a:defRPr>
            </a:lvl9pPr>
          </a:lstStyle>
          <a:p>
            <a:pPr algn="l" eaLnBrk="1" hangingPunct="1">
              <a:spcBef>
                <a:spcPct val="0"/>
              </a:spcBef>
              <a:defRPr/>
            </a:pPr>
            <a:r>
              <a:rPr lang="en-US" sz="1000" b="0" u="none" smtClean="0">
                <a:solidFill>
                  <a:srgbClr val="00AEEF"/>
                </a:solidFill>
                <a:latin typeface="Expert Sans Regular" pitchFamily="34" charset="0"/>
                <a:ea typeface="+mn-ea"/>
              </a:rPr>
              <a:t>Signposting</a:t>
            </a:r>
          </a:p>
        </p:txBody>
      </p:sp>
      <p:sp>
        <p:nvSpPr>
          <p:cNvPr id="28" name="Rectangle 10"/>
          <p:cNvSpPr>
            <a:spLocks noGrp="1" noChangeArrowheads="1"/>
          </p:cNvSpPr>
          <p:nvPr>
            <p:ph type="ctrTitle"/>
          </p:nvPr>
        </p:nvSpPr>
        <p:spPr>
          <a:xfrm>
            <a:off x="891861" y="2701047"/>
            <a:ext cx="6096317" cy="492443"/>
          </a:xfrm>
        </p:spPr>
        <p:txBody>
          <a:bodyPr anchor="b"/>
          <a:lstStyle>
            <a:lvl1pPr>
              <a:defRPr sz="3200" b="0">
                <a:solidFill>
                  <a:schemeClr val="bg2"/>
                </a:solidFill>
                <a:latin typeface="+mj-lt"/>
              </a:defRPr>
            </a:lvl1pPr>
          </a:lstStyle>
          <a:p>
            <a:r>
              <a:rPr lang="en-US" smtClean="0"/>
              <a:t>Click to edit Master title style</a:t>
            </a:r>
            <a:endParaRPr lang="en-US" dirty="0"/>
          </a:p>
        </p:txBody>
      </p:sp>
      <p:sp>
        <p:nvSpPr>
          <p:cNvPr id="29" name="Rectangle 24"/>
          <p:cNvSpPr>
            <a:spLocks noGrp="1" noChangeArrowheads="1"/>
          </p:cNvSpPr>
          <p:nvPr>
            <p:ph type="subTitle" sz="quarter" idx="1"/>
          </p:nvPr>
        </p:nvSpPr>
        <p:spPr>
          <a:xfrm>
            <a:off x="891861" y="3273497"/>
            <a:ext cx="6088428" cy="307777"/>
          </a:xfrm>
        </p:spPr>
        <p:txBody>
          <a:bodyPr/>
          <a:lstStyle>
            <a:lvl1pPr marL="0" indent="0">
              <a:buFont typeface="Wingdings" pitchFamily="2" charset="2"/>
              <a:buNone/>
              <a:defRPr sz="2000" b="0">
                <a:solidFill>
                  <a:schemeClr val="bg2"/>
                </a:solidFill>
                <a:latin typeface="+mj-lt"/>
              </a:defRPr>
            </a:lvl1pPr>
          </a:lstStyle>
          <a:p>
            <a:r>
              <a:rPr lang="en-US" dirty="0" smtClean="0"/>
              <a:t>Click to edit Master subtitle style</a:t>
            </a:r>
            <a:endParaRPr lang="en-US" dirty="0"/>
          </a:p>
        </p:txBody>
      </p:sp>
    </p:spTree>
    <p:extLst>
      <p:ext uri="{BB962C8B-B14F-4D97-AF65-F5344CB8AC3E}">
        <p14:creationId xmlns:p14="http://schemas.microsoft.com/office/powerpoint/2010/main" val="3536250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0" y="6356350"/>
            <a:ext cx="9144000" cy="365125"/>
          </a:xfrm>
        </p:spPr>
        <p:txBody>
          <a:bodyPr/>
          <a:lstStyle>
            <a:lvl1pPr>
              <a:defRPr lang="en-GB"/>
            </a:lvl1pPr>
          </a:lstStyle>
          <a:p>
            <a:endParaRPr lang="en-GB"/>
          </a:p>
        </p:txBody>
      </p:sp>
      <p:sp>
        <p:nvSpPr>
          <p:cNvPr id="6" name="Slide Number Placeholder 5"/>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64052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a:xfrm>
            <a:off x="0" y="6356350"/>
            <a:ext cx="9144000" cy="365125"/>
          </a:xfrm>
        </p:spPr>
        <p:txBody>
          <a:bodyPr/>
          <a:lstStyle>
            <a:lvl1pPr>
              <a:defRPr lang="en-GB"/>
            </a:lvl1pPr>
          </a:lstStyle>
          <a:p>
            <a:endParaRPr lang="en-GB"/>
          </a:p>
        </p:txBody>
      </p:sp>
      <p:sp>
        <p:nvSpPr>
          <p:cNvPr id="6" name="Slide Number Placeholder 5"/>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4152564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0" y="6356350"/>
            <a:ext cx="9144000" cy="365125"/>
          </a:xfrm>
        </p:spPr>
        <p:txBody>
          <a:bodyPr/>
          <a:lstStyle>
            <a:lvl1pPr>
              <a:defRPr lang="en-GB"/>
            </a:lvl1pPr>
          </a:lstStyle>
          <a:p>
            <a:endParaRPr lang="en-GB"/>
          </a:p>
        </p:txBody>
      </p:sp>
      <p:sp>
        <p:nvSpPr>
          <p:cNvPr id="7" name="Slide Number Placeholder 6"/>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31851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a:xfrm>
            <a:off x="0" y="6356350"/>
            <a:ext cx="9144000" cy="365125"/>
          </a:xfrm>
        </p:spPr>
        <p:txBody>
          <a:bodyPr/>
          <a:lstStyle>
            <a:lvl1pPr>
              <a:defRPr lang="en-GB"/>
            </a:lvl1pPr>
          </a:lstStyle>
          <a:p>
            <a:endParaRPr lang="en-GB"/>
          </a:p>
        </p:txBody>
      </p:sp>
      <p:sp>
        <p:nvSpPr>
          <p:cNvPr id="9" name="Slide Number Placeholder 8"/>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169104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a:xfrm>
            <a:off x="0" y="6356350"/>
            <a:ext cx="9144000" cy="365125"/>
          </a:xfrm>
        </p:spPr>
        <p:txBody>
          <a:bodyPr/>
          <a:lstStyle>
            <a:lvl1pPr>
              <a:defRPr lang="en-GB"/>
            </a:lvl1pPr>
          </a:lstStyle>
          <a:p>
            <a:endParaRPr lang="en-GB"/>
          </a:p>
        </p:txBody>
      </p:sp>
      <p:sp>
        <p:nvSpPr>
          <p:cNvPr id="5" name="Slide Number Placeholder 4"/>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415943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a:xfrm>
            <a:off x="0" y="6356350"/>
            <a:ext cx="9144000" cy="365125"/>
          </a:xfrm>
        </p:spPr>
        <p:txBody>
          <a:bodyPr/>
          <a:lstStyle>
            <a:lvl1pPr>
              <a:defRPr lang="en-GB"/>
            </a:lvl1pPr>
          </a:lstStyle>
          <a:p>
            <a:endParaRPr lang="en-GB"/>
          </a:p>
        </p:txBody>
      </p:sp>
      <p:sp>
        <p:nvSpPr>
          <p:cNvPr id="4" name="Slide Number Placeholder 3"/>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1180571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0" y="6356350"/>
            <a:ext cx="9144000" cy="365125"/>
          </a:xfrm>
        </p:spPr>
        <p:txBody>
          <a:bodyPr/>
          <a:lstStyle>
            <a:lvl1pPr>
              <a:defRPr lang="en-GB"/>
            </a:lvl1pPr>
          </a:lstStyle>
          <a:p>
            <a:endParaRPr lang="en-GB"/>
          </a:p>
        </p:txBody>
      </p:sp>
      <p:sp>
        <p:nvSpPr>
          <p:cNvPr id="7" name="Slide Number Placeholder 6"/>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23830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a:xfrm>
            <a:off x="0" y="6356350"/>
            <a:ext cx="9144000" cy="365125"/>
          </a:xfrm>
        </p:spPr>
        <p:txBody>
          <a:bodyPr/>
          <a:lstStyle>
            <a:lvl1pPr>
              <a:defRPr lang="en-GB"/>
            </a:lvl1pPr>
          </a:lstStyle>
          <a:p>
            <a:endParaRPr lang="en-GB"/>
          </a:p>
        </p:txBody>
      </p:sp>
      <p:sp>
        <p:nvSpPr>
          <p:cNvPr id="7" name="Slide Number Placeholder 6"/>
          <p:cNvSpPr>
            <a:spLocks noGrp="1"/>
          </p:cNvSpPr>
          <p:nvPr>
            <p:ph type="sldNum" sz="quarter" idx="12"/>
          </p:nvPr>
        </p:nvSpPr>
        <p:spPr/>
        <p:txBody>
          <a:bodyPr/>
          <a:lstStyle/>
          <a:p>
            <a:fld id="{1B5690DA-E52C-4766-A94E-1DF52523DE10}" type="slidenum">
              <a:rPr lang="en-GB" smtClean="0"/>
              <a:t>‹#›</a:t>
            </a:fld>
            <a:endParaRPr lang="en-GB"/>
          </a:p>
        </p:txBody>
      </p:sp>
    </p:spTree>
    <p:extLst>
      <p:ext uri="{BB962C8B-B14F-4D97-AF65-F5344CB8AC3E}">
        <p14:creationId xmlns:p14="http://schemas.microsoft.com/office/powerpoint/2010/main" val="3618639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0" y="6356350"/>
            <a:ext cx="9144000" cy="365125"/>
          </a:xfrm>
          <a:prstGeom prst="rect">
            <a:avLst/>
          </a:prstGeom>
        </p:spPr>
        <p:txBody>
          <a:bodyPr vert="horz" lIns="91440" tIns="45720" rIns="91440" bIns="45720" rtlCol="0" anchor="ctr"/>
          <a:lstStyle>
            <a:lvl1pPr algn="ctr">
              <a:defRPr lang="en-GB"/>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5690DA-E52C-4766-A94E-1DF52523DE10}" type="slidenum">
              <a:rPr lang="en-GB" smtClean="0"/>
              <a:t>‹#›</a:t>
            </a:fld>
            <a:endParaRPr lang="en-GB"/>
          </a:p>
        </p:txBody>
      </p:sp>
    </p:spTree>
    <p:extLst>
      <p:ext uri="{BB962C8B-B14F-4D97-AF65-F5344CB8AC3E}">
        <p14:creationId xmlns:p14="http://schemas.microsoft.com/office/powerpoint/2010/main" val="965615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www.google.com/url?q=http://www.lexjansen.com/nesug/nesug10/sa/sa12.pdf&amp;sa=U&amp;ei=Mh7BVI2SAcTqaMW_gJgD&amp;ved=0CAUQFjAA&amp;client=internal-uds-cse&amp;usg=AFQjCNGpdMa53OrPpToIBRieACbeKdG1jQ"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6"/>
          <p:cNvSpPr>
            <a:spLocks noGrp="1"/>
          </p:cNvSpPr>
          <p:nvPr>
            <p:ph type="ctrTitle"/>
          </p:nvPr>
        </p:nvSpPr>
        <p:spPr>
          <a:xfrm>
            <a:off x="2337098" y="2701950"/>
            <a:ext cx="4611166" cy="1231106"/>
          </a:xfrm>
        </p:spPr>
        <p:txBody>
          <a:bodyPr>
            <a:normAutofit fontScale="90000"/>
          </a:bodyPr>
          <a:lstStyle/>
          <a:p>
            <a:pPr eaLnBrk="1" hangingPunct="1"/>
            <a:r>
              <a:rPr lang="en-US" dirty="0">
                <a:solidFill>
                  <a:schemeClr val="tx1"/>
                </a:solidFill>
              </a:rPr>
              <a:t>Using SAS® Dates and Times</a:t>
            </a:r>
            <a:r>
              <a:rPr lang="en-GB" dirty="0" smtClean="0">
                <a:solidFill>
                  <a:schemeClr val="tx1"/>
                </a:solidFill>
              </a:rPr>
              <a:t/>
            </a:r>
            <a:br>
              <a:rPr lang="en-GB" dirty="0" smtClean="0">
                <a:solidFill>
                  <a:schemeClr val="tx1"/>
                </a:solidFill>
              </a:rPr>
            </a:br>
            <a:endParaRPr lang="en-US" sz="1600" dirty="0" smtClean="0">
              <a:solidFill>
                <a:schemeClr val="tx1"/>
              </a:solidFill>
            </a:endParaRPr>
          </a:p>
        </p:txBody>
      </p:sp>
      <p:sp>
        <p:nvSpPr>
          <p:cNvPr id="52228" name="Rectangle 10"/>
          <p:cNvSpPr>
            <a:spLocks noChangeArrowheads="1"/>
          </p:cNvSpPr>
          <p:nvPr/>
        </p:nvSpPr>
        <p:spPr bwMode="auto">
          <a:xfrm>
            <a:off x="6911975" y="277813"/>
            <a:ext cx="1711325" cy="630237"/>
          </a:xfrm>
          <a:prstGeom prst="rect">
            <a:avLst/>
          </a:prstGeom>
          <a:solidFill>
            <a:schemeClr val="bg1"/>
          </a:solidFill>
          <a:ln w="9525" algn="ctr">
            <a:noFill/>
            <a:round/>
            <a:headEnd/>
            <a:tailEnd/>
          </a:ln>
        </p:spPr>
        <p:txBody>
          <a:bodyPr lIns="0" tIns="0" rIns="0" bIns="0" anchor="ctr">
            <a:spAutoFit/>
          </a:bodyPr>
          <a:lstStyle/>
          <a:p>
            <a:pPr algn="l" eaLnBrk="1" hangingPunct="1">
              <a:spcBef>
                <a:spcPct val="0"/>
              </a:spcBef>
            </a:pPr>
            <a:endParaRPr lang="en-US" sz="3600">
              <a:solidFill>
                <a:srgbClr val="00AEEF"/>
              </a:solidFill>
              <a:latin typeface="Arial" charset="0"/>
              <a:ea typeface="+mn-ea"/>
            </a:endParaRPr>
          </a:p>
        </p:txBody>
      </p:sp>
      <p:sp>
        <p:nvSpPr>
          <p:cNvPr id="5" name="TextBox 4"/>
          <p:cNvSpPr txBox="1"/>
          <p:nvPr/>
        </p:nvSpPr>
        <p:spPr>
          <a:xfrm>
            <a:off x="2337098" y="4365104"/>
            <a:ext cx="3587262" cy="495520"/>
          </a:xfrm>
          <a:prstGeom prst="rect">
            <a:avLst/>
          </a:prstGeom>
          <a:noFill/>
        </p:spPr>
        <p:txBody>
          <a:bodyPr lIns="0" tIns="0" rIns="0" bIns="0">
            <a:spAutoFit/>
          </a:bodyPr>
          <a:lstStyle/>
          <a:p>
            <a:pPr algn="l">
              <a:spcBef>
                <a:spcPct val="0"/>
              </a:spcBef>
              <a:defRPr/>
            </a:pPr>
            <a:r>
              <a:rPr lang="en-GB" dirty="0" smtClean="0">
                <a:solidFill>
                  <a:srgbClr val="000000"/>
                </a:solidFill>
                <a:latin typeface="+mn-lt"/>
                <a:ea typeface="MS PGothic" pitchFamily="34" charset="-128"/>
              </a:rPr>
              <a:t>April 19, 2017</a:t>
            </a:r>
            <a:endParaRPr lang="en-GB" dirty="0">
              <a:solidFill>
                <a:srgbClr val="000000"/>
              </a:solidFill>
              <a:latin typeface="+mn-lt"/>
              <a:ea typeface="MS PGothic" pitchFamily="34" charset="-128"/>
            </a:endParaRPr>
          </a:p>
          <a:p>
            <a:pPr algn="l" eaLnBrk="1" hangingPunct="1">
              <a:lnSpc>
                <a:spcPct val="80000"/>
              </a:lnSpc>
            </a:pPr>
            <a:r>
              <a:rPr lang="en-US" dirty="0">
                <a:latin typeface="+mn-lt"/>
              </a:rPr>
              <a:t>Jonas V. </a:t>
            </a:r>
            <a:r>
              <a:rPr lang="en-US" dirty="0" smtClean="0">
                <a:latin typeface="+mn-lt"/>
              </a:rPr>
              <a:t>Bilenas</a:t>
            </a:r>
            <a:endParaRPr lang="en-US" dirty="0">
              <a:latin typeface="+mn-lt"/>
            </a:endParaRPr>
          </a:p>
        </p:txBody>
      </p:sp>
      <p:pic>
        <p:nvPicPr>
          <p:cNvPr id="1026" name="Picture 2" descr="[PhilaSUG Liberty Bell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77253" y="2348880"/>
            <a:ext cx="1171575" cy="15335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452320" y="2961754"/>
            <a:ext cx="1368152" cy="307777"/>
          </a:xfrm>
          <a:prstGeom prst="rect">
            <a:avLst/>
          </a:prstGeom>
          <a:solidFill>
            <a:schemeClr val="bg1"/>
          </a:solidFill>
        </p:spPr>
        <p:txBody>
          <a:bodyPr wrap="square" lIns="0" tIns="0" rIns="0" bIns="0" rtlCol="0">
            <a:spAutoFit/>
          </a:bodyPr>
          <a:lstStyle/>
          <a:p>
            <a:r>
              <a:rPr lang="en-US" sz="2000" dirty="0" smtClean="0">
                <a:solidFill>
                  <a:schemeClr val="tx1"/>
                </a:solidFill>
                <a:latin typeface="+mn-lt"/>
              </a:rPr>
              <a:t>PHILASUG</a:t>
            </a:r>
            <a:endParaRPr lang="en-GB" sz="2000" dirty="0" err="1" smtClean="0">
              <a:solidFill>
                <a:schemeClr val="tx1"/>
              </a:solidFill>
              <a:latin typeface="+mn-lt"/>
            </a:endParaRPr>
          </a:p>
        </p:txBody>
      </p:sp>
    </p:spTree>
    <p:extLst>
      <p:ext uri="{BB962C8B-B14F-4D97-AF65-F5344CB8AC3E}">
        <p14:creationId xmlns:p14="http://schemas.microsoft.com/office/powerpoint/2010/main" val="242064330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0"/>
            <a:ext cx="7772400" cy="1143000"/>
          </a:xfrm>
          <a:noFill/>
        </p:spPr>
        <p:txBody>
          <a:bodyPr/>
          <a:lstStyle/>
          <a:p>
            <a:r>
              <a:rPr lang="en-US" b="1" dirty="0" smtClean="0"/>
              <a:t>YEARCUTOFF OPTION</a:t>
            </a:r>
          </a:p>
        </p:txBody>
      </p:sp>
      <p:sp>
        <p:nvSpPr>
          <p:cNvPr id="16387" name="Rectangle 6"/>
          <p:cNvSpPr>
            <a:spLocks noChangeArrowheads="1"/>
          </p:cNvSpPr>
          <p:nvPr/>
        </p:nvSpPr>
        <p:spPr bwMode="auto">
          <a:xfrm>
            <a:off x="576808" y="1447800"/>
            <a:ext cx="5867400" cy="1323975"/>
          </a:xfrm>
          <a:prstGeom prst="rect">
            <a:avLst/>
          </a:prstGeom>
          <a:noFill/>
          <a:ln w="9525" algn="ctr">
            <a:solidFill>
              <a:schemeClr val="hlink"/>
            </a:solidFill>
            <a:miter lim="800000"/>
            <a:headEnd/>
            <a:tailEnd/>
          </a:ln>
        </p:spPr>
        <p:txBody>
          <a:bodyPr lIns="92075" tIns="46038" rIns="92075" bIns="46038">
            <a:spAutoFit/>
          </a:bodyPr>
          <a:lstStyle/>
          <a:p>
            <a:pPr marL="342900" indent="-342900" algn="l"/>
            <a:r>
              <a:rPr lang="en-US" sz="2000">
                <a:solidFill>
                  <a:schemeClr val="tx2"/>
                </a:solidFill>
                <a:latin typeface="Times New Roman" pitchFamily="18" charset="0"/>
              </a:rPr>
              <a:t>Default is 1920</a:t>
            </a:r>
          </a:p>
          <a:p>
            <a:pPr marL="342900" indent="-342900" algn="l"/>
            <a:r>
              <a:rPr lang="en-US" sz="2000">
                <a:solidFill>
                  <a:schemeClr val="tx2"/>
                </a:solidFill>
                <a:latin typeface="Times New Roman" pitchFamily="18" charset="0"/>
              </a:rPr>
              <a:t>                             1920</a:t>
            </a:r>
          </a:p>
          <a:p>
            <a:pPr marL="342900" indent="-342900" algn="l"/>
            <a:r>
              <a:rPr lang="en-US" sz="2000">
                <a:solidFill>
                  <a:schemeClr val="tx2"/>
                </a:solidFill>
                <a:latin typeface="Times New Roman" pitchFamily="18" charset="0"/>
              </a:rPr>
              <a:t>00-19:  20YY                     20-99: 19YY</a:t>
            </a:r>
          </a:p>
        </p:txBody>
      </p:sp>
      <p:sp>
        <p:nvSpPr>
          <p:cNvPr id="2" name="Slide Number Placeholder 1"/>
          <p:cNvSpPr>
            <a:spLocks noGrp="1"/>
          </p:cNvSpPr>
          <p:nvPr>
            <p:ph type="sldNum" sz="quarter" idx="12"/>
          </p:nvPr>
        </p:nvSpPr>
        <p:spPr/>
        <p:txBody>
          <a:bodyPr/>
          <a:lstStyle/>
          <a:p>
            <a:fld id="{1B5690DA-E52C-4766-A94E-1DF52523DE10}" type="slidenum">
              <a:rPr lang="en-GB" smtClean="0"/>
              <a:t>10</a:t>
            </a:fld>
            <a:endParaRPr lang="en-GB"/>
          </a:p>
        </p:txBody>
      </p:sp>
    </p:spTree>
    <p:extLst>
      <p:ext uri="{BB962C8B-B14F-4D97-AF65-F5344CB8AC3E}">
        <p14:creationId xmlns:p14="http://schemas.microsoft.com/office/powerpoint/2010/main" val="4129920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9552" y="0"/>
            <a:ext cx="7772400" cy="1143000"/>
          </a:xfrm>
          <a:noFill/>
        </p:spPr>
        <p:txBody>
          <a:bodyPr/>
          <a:lstStyle/>
          <a:p>
            <a:r>
              <a:rPr lang="en-US" b="1" dirty="0" smtClean="0"/>
              <a:t>DATE and TIME INFORMATS</a:t>
            </a:r>
          </a:p>
        </p:txBody>
      </p:sp>
      <p:sp>
        <p:nvSpPr>
          <p:cNvPr id="14339" name="Rectangle 3"/>
          <p:cNvSpPr>
            <a:spLocks noChangeArrowheads="1"/>
          </p:cNvSpPr>
          <p:nvPr/>
        </p:nvSpPr>
        <p:spPr bwMode="auto">
          <a:xfrm>
            <a:off x="762000" y="1184275"/>
            <a:ext cx="7050360" cy="3416962"/>
          </a:xfrm>
          <a:prstGeom prst="rect">
            <a:avLst/>
          </a:prstGeom>
          <a:noFill/>
          <a:ln w="9525" algn="ctr">
            <a:solidFill>
              <a:schemeClr val="bg2"/>
            </a:solidFill>
            <a:miter lim="800000"/>
            <a:headEnd/>
            <a:tailEnd/>
          </a:ln>
        </p:spPr>
        <p:txBody>
          <a:bodyPr wrap="square" lIns="92075" tIns="46038" rIns="92075" bIns="46038">
            <a:spAutoFit/>
          </a:bodyPr>
          <a:lstStyle/>
          <a:p>
            <a:pPr marL="342900" indent="-342900" algn="l"/>
            <a:r>
              <a:rPr lang="en-US" b="1" dirty="0">
                <a:latin typeface="Courier New" panose="02070309020205020404" pitchFamily="49" charset="0"/>
                <a:cs typeface="Courier New" panose="02070309020205020404" pitchFamily="49" charset="0"/>
              </a:rPr>
              <a:t>data _null_;</a:t>
            </a:r>
          </a:p>
          <a:p>
            <a:pPr marL="342900" indent="-342900" algn="l"/>
            <a:r>
              <a:rPr lang="en-US" b="1" dirty="0">
                <a:latin typeface="Courier New" panose="02070309020205020404" pitchFamily="49" charset="0"/>
                <a:cs typeface="Courier New" panose="02070309020205020404" pitchFamily="49" charset="0"/>
              </a:rPr>
              <a:t>  input @1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 date7.</a:t>
            </a:r>
          </a:p>
          <a:p>
            <a:pPr marL="342900" indent="-342900" algn="l"/>
            <a:r>
              <a:rPr lang="en-US" b="1" dirty="0">
                <a:latin typeface="Courier New" panose="02070309020205020404" pitchFamily="49" charset="0"/>
                <a:cs typeface="Courier New" panose="02070309020205020404" pitchFamily="49" charset="0"/>
              </a:rPr>
              <a:t>        @10 </a:t>
            </a:r>
            <a:r>
              <a:rPr lang="en-US" b="1" dirty="0" err="1">
                <a:latin typeface="Courier New" panose="02070309020205020404" pitchFamily="49" charset="0"/>
                <a:cs typeface="Courier New" panose="02070309020205020404" pitchFamily="49" charset="0"/>
              </a:rPr>
              <a:t>car_scv_tm</a:t>
            </a:r>
            <a:r>
              <a:rPr lang="en-US" b="1" dirty="0">
                <a:latin typeface="Courier New" panose="02070309020205020404" pitchFamily="49" charset="0"/>
                <a:cs typeface="Courier New" panose="02070309020205020404" pitchFamily="49" charset="0"/>
              </a:rPr>
              <a:t> time8.</a:t>
            </a:r>
          </a:p>
          <a:p>
            <a:pPr marL="342900" indent="-342900" algn="l"/>
            <a:r>
              <a:rPr lang="en-US" b="1" dirty="0">
                <a:latin typeface="Courier New" panose="02070309020205020404" pitchFamily="49" charset="0"/>
                <a:cs typeface="Courier New" panose="02070309020205020404" pitchFamily="49" charset="0"/>
              </a:rPr>
              <a:t>        @20 </a:t>
            </a:r>
            <a:r>
              <a:rPr lang="en-US" b="1" dirty="0" err="1">
                <a:latin typeface="Courier New" panose="02070309020205020404" pitchFamily="49" charset="0"/>
                <a:cs typeface="Courier New" panose="02070309020205020404" pitchFamily="49" charset="0"/>
              </a:rPr>
              <a:t>car_scb_dt</a:t>
            </a:r>
            <a:r>
              <a:rPr lang="en-US" b="1" dirty="0">
                <a:latin typeface="Courier New" panose="02070309020205020404" pitchFamily="49" charset="0"/>
                <a:cs typeface="Courier New" panose="02070309020205020404" pitchFamily="49" charset="0"/>
              </a:rPr>
              <a:t> datetime16.</a:t>
            </a:r>
          </a:p>
          <a:p>
            <a:pPr marL="342900" indent="-342900" algn="l"/>
            <a:r>
              <a:rPr lang="en-US" b="1" dirty="0">
                <a:latin typeface="Courier New" panose="02070309020205020404" pitchFamily="49" charset="0"/>
                <a:cs typeface="Courier New" panose="02070309020205020404" pitchFamily="49" charset="0"/>
              </a:rPr>
              <a:t>        ;</a:t>
            </a:r>
          </a:p>
          <a:p>
            <a:pPr marL="342900" indent="-342900" algn="l"/>
            <a:r>
              <a:rPr lang="en-US" b="1" dirty="0">
                <a:latin typeface="Courier New" panose="02070309020205020404" pitchFamily="49" charset="0"/>
                <a:cs typeface="Courier New" panose="02070309020205020404" pitchFamily="49" charset="0"/>
              </a:rPr>
              <a:t>  put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 date9. +5 </a:t>
            </a:r>
            <a:r>
              <a:rPr lang="en-US" b="1" dirty="0" err="1">
                <a:latin typeface="Courier New" panose="02070309020205020404" pitchFamily="49" charset="0"/>
                <a:cs typeface="Courier New" panose="02070309020205020404" pitchFamily="49" charset="0"/>
              </a:rPr>
              <a:t>car_scv_tm</a:t>
            </a:r>
            <a:r>
              <a:rPr lang="en-US" b="1" dirty="0">
                <a:latin typeface="Courier New" panose="02070309020205020404" pitchFamily="49" charset="0"/>
                <a:cs typeface="Courier New" panose="02070309020205020404" pitchFamily="49" charset="0"/>
              </a:rPr>
              <a:t>= hhmm5. +5 </a:t>
            </a:r>
            <a:r>
              <a:rPr lang="en-US" b="1" dirty="0" err="1">
                <a:latin typeface="Courier New" panose="02070309020205020404" pitchFamily="49" charset="0"/>
                <a:cs typeface="Courier New" panose="02070309020205020404" pitchFamily="49" charset="0"/>
              </a:rPr>
              <a:t>car_scb_dt</a:t>
            </a:r>
            <a:r>
              <a:rPr lang="en-US" b="1" dirty="0">
                <a:latin typeface="Courier New" panose="02070309020205020404" pitchFamily="49" charset="0"/>
                <a:cs typeface="Courier New" panose="02070309020205020404" pitchFamily="49" charset="0"/>
              </a:rPr>
              <a:t>= datetime16.;</a:t>
            </a:r>
          </a:p>
          <a:p>
            <a:pPr marL="342900" indent="-342900" algn="l"/>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datalines</a:t>
            </a:r>
            <a:r>
              <a:rPr lang="en-US" b="1" dirty="0">
                <a:latin typeface="Courier New" panose="02070309020205020404" pitchFamily="49" charset="0"/>
                <a:cs typeface="Courier New" panose="02070309020205020404" pitchFamily="49" charset="0"/>
              </a:rPr>
              <a:t>;</a:t>
            </a:r>
          </a:p>
          <a:p>
            <a:pPr marL="342900" indent="-342900" algn="l"/>
            <a:r>
              <a:rPr lang="en-US" b="1" dirty="0">
                <a:latin typeface="Courier New" panose="02070309020205020404" pitchFamily="49" charset="0"/>
                <a:cs typeface="Courier New" panose="02070309020205020404" pitchFamily="49" charset="0"/>
              </a:rPr>
              <a:t>20DEC06  8:48      20DEC06:08:48:00</a:t>
            </a:r>
          </a:p>
          <a:p>
            <a:pPr marL="342900" indent="-342900" algn="l"/>
            <a:r>
              <a:rPr lang="en-US" b="1" dirty="0">
                <a:latin typeface="Courier New" panose="02070309020205020404" pitchFamily="49" charset="0"/>
                <a:cs typeface="Courier New" panose="02070309020205020404" pitchFamily="49" charset="0"/>
              </a:rPr>
              <a:t>11oct06  9:34      20DEC06:09:11:14</a:t>
            </a:r>
          </a:p>
          <a:p>
            <a:pPr marL="342900" indent="-342900" algn="l"/>
            <a:r>
              <a:rPr lang="en-US" b="1" dirty="0">
                <a:latin typeface="Courier New" panose="02070309020205020404" pitchFamily="49" charset="0"/>
                <a:cs typeface="Courier New" panose="02070309020205020404" pitchFamily="49" charset="0"/>
              </a:rPr>
              <a:t>;</a:t>
            </a:r>
          </a:p>
          <a:p>
            <a:pPr marL="342900" indent="-342900" algn="l"/>
            <a:r>
              <a:rPr lang="en-US" b="1" dirty="0">
                <a:latin typeface="Courier New" panose="02070309020205020404" pitchFamily="49" charset="0"/>
                <a:cs typeface="Courier New" panose="02070309020205020404" pitchFamily="49" charset="0"/>
              </a:rPr>
              <a:t>run;</a:t>
            </a:r>
          </a:p>
        </p:txBody>
      </p:sp>
      <p:sp>
        <p:nvSpPr>
          <p:cNvPr id="296964" name="Rectangle 4"/>
          <p:cNvSpPr>
            <a:spLocks noChangeArrowheads="1"/>
          </p:cNvSpPr>
          <p:nvPr/>
        </p:nvSpPr>
        <p:spPr bwMode="auto">
          <a:xfrm>
            <a:off x="609600" y="5300663"/>
            <a:ext cx="8305800" cy="631825"/>
          </a:xfrm>
          <a:prstGeom prst="rect">
            <a:avLst/>
          </a:prstGeom>
          <a:noFill/>
          <a:ln w="9525">
            <a:noFill/>
            <a:miter lim="800000"/>
            <a:headEnd/>
            <a:tailEnd/>
          </a:ln>
        </p:spPr>
        <p:txBody>
          <a:bodyPr lIns="92075" tIns="46038" rIns="92075" bIns="46038">
            <a:spAutoFit/>
          </a:bodyPr>
          <a:lstStyle/>
          <a:p>
            <a:pPr marL="342900" indent="-342900" algn="l"/>
            <a:r>
              <a:rPr lang="en-US"/>
              <a:t>car_svc_dt=20DEC2006      car_scv_tm=8:48      car_scb_dt=20DEC06:08:48:00</a:t>
            </a:r>
          </a:p>
          <a:p>
            <a:pPr marL="342900" indent="-342900" algn="l"/>
            <a:r>
              <a:rPr lang="en-US"/>
              <a:t>car_svc_dt=11OCT2006      car_scv_tm=9:34      car_scb_dt=20DEC06:09:11:14</a:t>
            </a:r>
          </a:p>
        </p:txBody>
      </p:sp>
      <p:sp>
        <p:nvSpPr>
          <p:cNvPr id="2" name="Slide Number Placeholder 1"/>
          <p:cNvSpPr>
            <a:spLocks noGrp="1"/>
          </p:cNvSpPr>
          <p:nvPr>
            <p:ph type="sldNum" sz="quarter" idx="12"/>
          </p:nvPr>
        </p:nvSpPr>
        <p:spPr/>
        <p:txBody>
          <a:bodyPr/>
          <a:lstStyle/>
          <a:p>
            <a:fld id="{1B5690DA-E52C-4766-A94E-1DF52523DE10}" type="slidenum">
              <a:rPr lang="en-GB" smtClean="0"/>
              <a:t>11</a:t>
            </a:fld>
            <a:endParaRPr lang="en-GB"/>
          </a:p>
        </p:txBody>
      </p:sp>
    </p:spTree>
    <p:extLst>
      <p:ext uri="{BB962C8B-B14F-4D97-AF65-F5344CB8AC3E}">
        <p14:creationId xmlns:p14="http://schemas.microsoft.com/office/powerpoint/2010/main" val="33041582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6964"/>
                                        </p:tgtEl>
                                        <p:attrNameLst>
                                          <p:attrName>style.visibility</p:attrName>
                                        </p:attrNameLst>
                                      </p:cBhvr>
                                      <p:to>
                                        <p:strVal val="visible"/>
                                      </p:to>
                                    </p:set>
                                    <p:animEffect transition="in" filter="slide(fromBottom)">
                                      <p:cBhvr>
                                        <p:cTn id="7" dur="500"/>
                                        <p:tgtEl>
                                          <p:spTgt spid="296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a:noFill/>
        </p:spPr>
        <p:txBody>
          <a:bodyPr/>
          <a:lstStyle/>
          <a:p>
            <a:r>
              <a:rPr lang="en-US" b="1" dirty="0" smtClean="0"/>
              <a:t>DATE &amp; TIME FUNCTIONS</a:t>
            </a:r>
          </a:p>
        </p:txBody>
      </p:sp>
      <p:sp>
        <p:nvSpPr>
          <p:cNvPr id="17411" name="Rectangle 3"/>
          <p:cNvSpPr>
            <a:spLocks noChangeArrowheads="1"/>
          </p:cNvSpPr>
          <p:nvPr/>
        </p:nvSpPr>
        <p:spPr bwMode="auto">
          <a:xfrm>
            <a:off x="827584" y="1447800"/>
            <a:ext cx="7467600" cy="466725"/>
          </a:xfrm>
          <a:prstGeom prst="rect">
            <a:avLst/>
          </a:prstGeom>
          <a:noFill/>
          <a:ln w="9525" algn="ctr">
            <a:solidFill>
              <a:schemeClr val="hlink"/>
            </a:solidFill>
            <a:miter lim="800000"/>
            <a:headEnd/>
            <a:tailEnd/>
          </a:ln>
        </p:spPr>
        <p:txBody>
          <a:bodyPr lIns="92075" tIns="46038" rIns="92075" bIns="46038">
            <a:spAutoFit/>
          </a:bodyPr>
          <a:lstStyle/>
          <a:p>
            <a:pPr marL="342900" indent="-342900"/>
            <a:r>
              <a:rPr lang="en-US" sz="2400" dirty="0">
                <a:solidFill>
                  <a:schemeClr val="tx2"/>
                </a:solidFill>
                <a:latin typeface="Barclays Sans" panose="02000503000000000004" pitchFamily="2" charset="0"/>
              </a:rPr>
              <a:t>Creating dates from numeric or character </a:t>
            </a:r>
            <a:r>
              <a:rPr lang="en-US" sz="2400" dirty="0" smtClean="0">
                <a:solidFill>
                  <a:schemeClr val="tx2"/>
                </a:solidFill>
                <a:latin typeface="Barclays Sans" panose="02000503000000000004" pitchFamily="2" charset="0"/>
              </a:rPr>
              <a:t>variables</a:t>
            </a:r>
            <a:endParaRPr lang="en-US" sz="2400" dirty="0">
              <a:solidFill>
                <a:schemeClr val="tx2"/>
              </a:solidFill>
              <a:latin typeface="Barclays Sans" panose="02000503000000000004" pitchFamily="2" charset="0"/>
            </a:endParaRPr>
          </a:p>
        </p:txBody>
      </p:sp>
      <p:sp>
        <p:nvSpPr>
          <p:cNvPr id="17412" name="Rectangle 4"/>
          <p:cNvSpPr>
            <a:spLocks noChangeArrowheads="1"/>
          </p:cNvSpPr>
          <p:nvPr/>
        </p:nvSpPr>
        <p:spPr bwMode="auto">
          <a:xfrm>
            <a:off x="533400" y="2130425"/>
            <a:ext cx="8319585" cy="2308966"/>
          </a:xfrm>
          <a:prstGeom prst="rect">
            <a:avLst/>
          </a:prstGeom>
          <a:noFill/>
          <a:ln w="9525">
            <a:solidFill>
              <a:schemeClr val="tx2">
                <a:lumMod val="60000"/>
                <a:lumOff val="40000"/>
              </a:schemeClr>
            </a:solidFill>
            <a:miter lim="800000"/>
            <a:headEnd/>
            <a:tailEnd/>
          </a:ln>
        </p:spPr>
        <p:txBody>
          <a:bodyPr wrap="none" lIns="92075" tIns="46038" rIns="92075" bIns="46038">
            <a:spAutoFit/>
          </a:bodyPr>
          <a:lstStyle/>
          <a:p>
            <a:pPr marL="342900" indent="-342900" algn="l"/>
            <a:r>
              <a:rPr lang="en-US" sz="1800" b="1" dirty="0">
                <a:latin typeface="Courier New" panose="02070309020205020404" pitchFamily="49" charset="0"/>
                <a:cs typeface="Courier New" panose="02070309020205020404" pitchFamily="49" charset="0"/>
              </a:rPr>
              <a:t>data _null_;</a:t>
            </a:r>
          </a:p>
          <a:p>
            <a:pPr marL="342900" indent="-342900" algn="l"/>
            <a:r>
              <a:rPr lang="en-US" sz="1800" b="1" dirty="0">
                <a:latin typeface="Courier New" panose="02070309020205020404" pitchFamily="49" charset="0"/>
                <a:cs typeface="Courier New" panose="02070309020205020404" pitchFamily="49" charset="0"/>
              </a:rPr>
              <a:t>  month='06';</a:t>
            </a:r>
          </a:p>
          <a:p>
            <a:pPr marL="342900" indent="-342900" algn="l"/>
            <a:r>
              <a:rPr lang="en-US" sz="1800" b="1" dirty="0">
                <a:latin typeface="Courier New" panose="02070309020205020404" pitchFamily="49" charset="0"/>
                <a:cs typeface="Courier New" panose="02070309020205020404" pitchFamily="49" charset="0"/>
              </a:rPr>
              <a:t>  day='15';</a:t>
            </a:r>
          </a:p>
          <a:p>
            <a:pPr marL="342900" indent="-342900" algn="l"/>
            <a:r>
              <a:rPr lang="en-US" sz="1800" b="1" dirty="0">
                <a:latin typeface="Courier New" panose="02070309020205020404" pitchFamily="49" charset="0"/>
                <a:cs typeface="Courier New" panose="02070309020205020404" pitchFamily="49" charset="0"/>
              </a:rPr>
              <a:t>  year='02';</a:t>
            </a:r>
          </a:p>
          <a:p>
            <a:pPr marL="342900" indent="-342900" algn="l"/>
            <a:endParaRPr lang="en-US" sz="1800" b="1" dirty="0">
              <a:latin typeface="Courier New" panose="02070309020205020404" pitchFamily="49" charset="0"/>
              <a:cs typeface="Courier New" panose="02070309020205020404" pitchFamily="49" charset="0"/>
            </a:endParaRPr>
          </a:p>
          <a:p>
            <a:pPr marL="342900" indent="-342900" algn="l"/>
            <a:r>
              <a:rPr lang="en-US" sz="1800" b="1" dirty="0">
                <a:latin typeface="Courier New" panose="02070309020205020404" pitchFamily="49" charset="0"/>
                <a:cs typeface="Courier New" panose="02070309020205020404" pitchFamily="49" charset="0"/>
              </a:rPr>
              <a:t>  date = </a:t>
            </a:r>
            <a:r>
              <a:rPr lang="en-US" sz="1800" b="1" dirty="0" err="1">
                <a:latin typeface="Courier New" panose="02070309020205020404" pitchFamily="49" charset="0"/>
                <a:cs typeface="Courier New" panose="02070309020205020404" pitchFamily="49" charset="0"/>
              </a:rPr>
              <a:t>mdy</a:t>
            </a:r>
            <a:r>
              <a:rPr lang="en-US" sz="1800" b="1" dirty="0">
                <a:latin typeface="Courier New" panose="02070309020205020404" pitchFamily="49" charset="0"/>
                <a:cs typeface="Courier New" panose="02070309020205020404" pitchFamily="49" charset="0"/>
              </a:rPr>
              <a:t>(input(month,2.),input(day,2.),input(year,2.));</a:t>
            </a:r>
          </a:p>
          <a:p>
            <a:pPr marL="342900" indent="-342900" algn="l"/>
            <a:r>
              <a:rPr lang="en-US" sz="1800" b="1" dirty="0">
                <a:latin typeface="Courier New" panose="02070309020205020404" pitchFamily="49" charset="0"/>
                <a:cs typeface="Courier New" panose="02070309020205020404" pitchFamily="49" charset="0"/>
              </a:rPr>
              <a:t>  put date=;</a:t>
            </a:r>
          </a:p>
          <a:p>
            <a:pPr marL="342900" indent="-342900" algn="l"/>
            <a:r>
              <a:rPr lang="en-US" sz="1800" b="1" dirty="0">
                <a:latin typeface="Courier New" panose="02070309020205020404" pitchFamily="49" charset="0"/>
                <a:cs typeface="Courier New" panose="02070309020205020404" pitchFamily="49" charset="0"/>
              </a:rPr>
              <a:t>run;</a:t>
            </a:r>
          </a:p>
        </p:txBody>
      </p:sp>
      <p:sp>
        <p:nvSpPr>
          <p:cNvPr id="17413" name="Rectangle 5"/>
          <p:cNvSpPr>
            <a:spLocks noChangeArrowheads="1"/>
          </p:cNvSpPr>
          <p:nvPr/>
        </p:nvSpPr>
        <p:spPr bwMode="auto">
          <a:xfrm>
            <a:off x="971550" y="5700713"/>
            <a:ext cx="2057400" cy="366712"/>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sz="1800"/>
              <a:t>date=15506</a:t>
            </a:r>
          </a:p>
        </p:txBody>
      </p:sp>
      <p:sp>
        <p:nvSpPr>
          <p:cNvPr id="2" name="Slide Number Placeholder 1"/>
          <p:cNvSpPr>
            <a:spLocks noGrp="1"/>
          </p:cNvSpPr>
          <p:nvPr>
            <p:ph type="sldNum" sz="quarter" idx="12"/>
          </p:nvPr>
        </p:nvSpPr>
        <p:spPr/>
        <p:txBody>
          <a:bodyPr/>
          <a:lstStyle/>
          <a:p>
            <a:fld id="{1B5690DA-E52C-4766-A94E-1DF52523DE10}" type="slidenum">
              <a:rPr lang="en-GB" smtClean="0"/>
              <a:t>12</a:t>
            </a:fld>
            <a:endParaRPr lang="en-GB"/>
          </a:p>
        </p:txBody>
      </p:sp>
    </p:spTree>
    <p:extLst>
      <p:ext uri="{BB962C8B-B14F-4D97-AF65-F5344CB8AC3E}">
        <p14:creationId xmlns:p14="http://schemas.microsoft.com/office/powerpoint/2010/main" val="2431551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143000"/>
          </a:xfrm>
          <a:noFill/>
        </p:spPr>
        <p:txBody>
          <a:bodyPr/>
          <a:lstStyle/>
          <a:p>
            <a:r>
              <a:rPr lang="en-US" b="1" dirty="0" smtClean="0"/>
              <a:t>DATE &amp; TIME FUNCTIONS</a:t>
            </a:r>
          </a:p>
        </p:txBody>
      </p:sp>
      <p:sp>
        <p:nvSpPr>
          <p:cNvPr id="18435" name="Rectangle 3"/>
          <p:cNvSpPr>
            <a:spLocks noChangeArrowheads="1"/>
          </p:cNvSpPr>
          <p:nvPr/>
        </p:nvSpPr>
        <p:spPr bwMode="auto">
          <a:xfrm>
            <a:off x="776808" y="1447800"/>
            <a:ext cx="7467600" cy="466725"/>
          </a:xfrm>
          <a:prstGeom prst="rect">
            <a:avLst/>
          </a:prstGeom>
          <a:noFill/>
          <a:ln w="9525" algn="ctr">
            <a:solidFill>
              <a:schemeClr val="hlink"/>
            </a:solidFill>
            <a:miter lim="800000"/>
            <a:headEnd/>
            <a:tailEnd/>
          </a:ln>
        </p:spPr>
        <p:txBody>
          <a:bodyPr lIns="92075" tIns="46038" rIns="92075" bIns="46038">
            <a:spAutoFit/>
          </a:bodyPr>
          <a:lstStyle/>
          <a:p>
            <a:pPr marL="342900" indent="-342900"/>
            <a:r>
              <a:rPr lang="en-US" sz="2400" dirty="0">
                <a:solidFill>
                  <a:schemeClr val="tx2"/>
                </a:solidFill>
                <a:latin typeface="Barclays Sans" panose="02000503000000000004" pitchFamily="2" charset="0"/>
              </a:rPr>
              <a:t>Works with TIME </a:t>
            </a:r>
            <a:r>
              <a:rPr lang="en-US" sz="2400" dirty="0" smtClean="0">
                <a:solidFill>
                  <a:schemeClr val="tx2"/>
                </a:solidFill>
                <a:latin typeface="Barclays Sans" panose="02000503000000000004" pitchFamily="2" charset="0"/>
              </a:rPr>
              <a:t>elements</a:t>
            </a:r>
            <a:endParaRPr lang="en-US" sz="2400" dirty="0">
              <a:solidFill>
                <a:schemeClr val="tx2"/>
              </a:solidFill>
              <a:latin typeface="Barclays Sans" panose="02000503000000000004" pitchFamily="2" charset="0"/>
            </a:endParaRPr>
          </a:p>
        </p:txBody>
      </p:sp>
      <p:sp>
        <p:nvSpPr>
          <p:cNvPr id="18436" name="Rectangle 4"/>
          <p:cNvSpPr>
            <a:spLocks noChangeArrowheads="1"/>
          </p:cNvSpPr>
          <p:nvPr/>
        </p:nvSpPr>
        <p:spPr bwMode="auto">
          <a:xfrm>
            <a:off x="533400" y="2173288"/>
            <a:ext cx="6553200" cy="1939635"/>
          </a:xfrm>
          <a:prstGeom prst="rect">
            <a:avLst/>
          </a:prstGeom>
          <a:noFill/>
          <a:ln w="9525">
            <a:solidFill>
              <a:schemeClr val="tx2">
                <a:lumMod val="60000"/>
                <a:lumOff val="40000"/>
              </a:schemeClr>
            </a:solidFill>
            <a:miter lim="800000"/>
            <a:headEnd/>
            <a:tailEnd/>
          </a:ln>
        </p:spPr>
        <p:txBody>
          <a:bodyPr lIns="92075" tIns="46038" rIns="92075" bIns="46038">
            <a:spAutoFit/>
          </a:bodyPr>
          <a:lstStyle/>
          <a:p>
            <a:pPr marL="342900" indent="-342900" algn="l"/>
            <a:r>
              <a:rPr lang="en-US" sz="2000" b="1" dirty="0" smtClean="0">
                <a:latin typeface="Courier New" panose="02070309020205020404" pitchFamily="49" charset="0"/>
                <a:cs typeface="Courier New" panose="02070309020205020404" pitchFamily="49" charset="0"/>
              </a:rPr>
              <a:t>data </a:t>
            </a:r>
            <a:r>
              <a:rPr lang="en-US" sz="2000" b="1" dirty="0">
                <a:latin typeface="Courier New" panose="02070309020205020404" pitchFamily="49" charset="0"/>
                <a:cs typeface="Courier New" panose="02070309020205020404" pitchFamily="49" charset="0"/>
              </a:rPr>
              <a:t>_null_;</a:t>
            </a:r>
          </a:p>
          <a:p>
            <a:pPr marL="342900" indent="-342900" algn="l"/>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hrid</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hms</a:t>
            </a:r>
            <a:r>
              <a:rPr lang="en-US" sz="2000" b="1" dirty="0">
                <a:latin typeface="Courier New" panose="02070309020205020404" pitchFamily="49" charset="0"/>
                <a:cs typeface="Courier New" panose="02070309020205020404" pitchFamily="49" charset="0"/>
              </a:rPr>
              <a:t>(12,45,10);</a:t>
            </a:r>
          </a:p>
          <a:p>
            <a:pPr marL="342900" indent="-342900" algn="l"/>
            <a:r>
              <a:rPr lang="en-US" sz="2000" b="1" dirty="0">
                <a:latin typeface="Courier New" panose="02070309020205020404" pitchFamily="49" charset="0"/>
                <a:cs typeface="Courier New" panose="02070309020205020404" pitchFamily="49" charset="0"/>
              </a:rPr>
              <a:t>  put </a:t>
            </a:r>
            <a:r>
              <a:rPr lang="en-US" sz="2000" b="1" dirty="0" err="1">
                <a:latin typeface="Courier New" panose="02070309020205020404" pitchFamily="49" charset="0"/>
                <a:cs typeface="Courier New" panose="02070309020205020404" pitchFamily="49" charset="0"/>
              </a:rPr>
              <a:t>hrid</a:t>
            </a:r>
            <a:endParaRPr lang="en-US" sz="2000" b="1" dirty="0">
              <a:latin typeface="Courier New" panose="02070309020205020404" pitchFamily="49" charset="0"/>
              <a:cs typeface="Courier New" panose="02070309020205020404" pitchFamily="49" charset="0"/>
            </a:endParaRPr>
          </a:p>
          <a:p>
            <a:pPr marL="342900" indent="-342900" algn="l"/>
            <a:r>
              <a:rPr lang="en-US" sz="2000" b="1" dirty="0">
                <a:latin typeface="Courier New" panose="02070309020205020404" pitchFamily="49" charset="0"/>
                <a:cs typeface="Courier New" panose="02070309020205020404" pitchFamily="49" charset="0"/>
              </a:rPr>
              <a:t>      / </a:t>
            </a:r>
            <a:r>
              <a:rPr lang="en-US" sz="2000" b="1" dirty="0" err="1">
                <a:latin typeface="Courier New" panose="02070309020205020404" pitchFamily="49" charset="0"/>
                <a:cs typeface="Courier New" panose="02070309020205020404" pitchFamily="49" charset="0"/>
              </a:rPr>
              <a:t>hrid</a:t>
            </a:r>
            <a:r>
              <a:rPr lang="en-US" sz="2000" b="1" dirty="0">
                <a:latin typeface="Courier New" panose="02070309020205020404" pitchFamily="49" charset="0"/>
                <a:cs typeface="Courier New" panose="02070309020205020404" pitchFamily="49" charset="0"/>
              </a:rPr>
              <a:t> time.</a:t>
            </a:r>
          </a:p>
          <a:p>
            <a:pPr marL="342900" indent="-342900" algn="l"/>
            <a:r>
              <a:rPr lang="en-US" sz="2000" b="1" dirty="0">
                <a:latin typeface="Courier New" panose="02070309020205020404" pitchFamily="49" charset="0"/>
                <a:cs typeface="Courier New" panose="02070309020205020404" pitchFamily="49" charset="0"/>
              </a:rPr>
              <a:t>      ;</a:t>
            </a:r>
          </a:p>
          <a:p>
            <a:pPr marL="342900" indent="-342900" algn="l"/>
            <a:r>
              <a:rPr lang="en-US" sz="2000" b="1" dirty="0">
                <a:latin typeface="Courier New" panose="02070309020205020404" pitchFamily="49" charset="0"/>
                <a:cs typeface="Courier New" panose="02070309020205020404" pitchFamily="49" charset="0"/>
              </a:rPr>
              <a:t>run;</a:t>
            </a:r>
          </a:p>
        </p:txBody>
      </p:sp>
      <p:sp>
        <p:nvSpPr>
          <p:cNvPr id="18437" name="Rectangle 5"/>
          <p:cNvSpPr>
            <a:spLocks noChangeArrowheads="1"/>
          </p:cNvSpPr>
          <p:nvPr/>
        </p:nvSpPr>
        <p:spPr bwMode="auto">
          <a:xfrm>
            <a:off x="1066800" y="5334000"/>
            <a:ext cx="2057400" cy="696913"/>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sz="1800"/>
              <a:t>45910</a:t>
            </a:r>
          </a:p>
          <a:p>
            <a:pPr marL="342900" indent="-342900"/>
            <a:r>
              <a:rPr lang="en-US" sz="1800"/>
              <a:t>12:45:10</a:t>
            </a:r>
          </a:p>
        </p:txBody>
      </p:sp>
      <p:sp>
        <p:nvSpPr>
          <p:cNvPr id="2" name="Slide Number Placeholder 1"/>
          <p:cNvSpPr>
            <a:spLocks noGrp="1"/>
          </p:cNvSpPr>
          <p:nvPr>
            <p:ph type="sldNum" sz="quarter" idx="12"/>
          </p:nvPr>
        </p:nvSpPr>
        <p:spPr/>
        <p:txBody>
          <a:bodyPr/>
          <a:lstStyle/>
          <a:p>
            <a:fld id="{1B5690DA-E52C-4766-A94E-1DF52523DE10}" type="slidenum">
              <a:rPr lang="en-GB" smtClean="0"/>
              <a:t>13</a:t>
            </a:fld>
            <a:endParaRPr lang="en-GB"/>
          </a:p>
        </p:txBody>
      </p:sp>
    </p:spTree>
    <p:extLst>
      <p:ext uri="{BB962C8B-B14F-4D97-AF65-F5344CB8AC3E}">
        <p14:creationId xmlns:p14="http://schemas.microsoft.com/office/powerpoint/2010/main" val="2887512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143000"/>
          </a:xfrm>
          <a:noFill/>
        </p:spPr>
        <p:txBody>
          <a:bodyPr/>
          <a:lstStyle/>
          <a:p>
            <a:r>
              <a:rPr lang="en-US" b="1" dirty="0" smtClean="0"/>
              <a:t>DATE &amp; TIME FUNCTIONS</a:t>
            </a:r>
          </a:p>
        </p:txBody>
      </p:sp>
      <p:sp>
        <p:nvSpPr>
          <p:cNvPr id="19459" name="Rectangle 3"/>
          <p:cNvSpPr>
            <a:spLocks noChangeArrowheads="1"/>
          </p:cNvSpPr>
          <p:nvPr/>
        </p:nvSpPr>
        <p:spPr bwMode="auto">
          <a:xfrm>
            <a:off x="755576" y="1447800"/>
            <a:ext cx="7702624" cy="466725"/>
          </a:xfrm>
          <a:prstGeom prst="rect">
            <a:avLst/>
          </a:prstGeom>
          <a:noFill/>
          <a:ln w="9525" algn="ctr">
            <a:solidFill>
              <a:schemeClr val="hlink"/>
            </a:solidFill>
            <a:miter lim="800000"/>
            <a:headEnd/>
            <a:tailEnd/>
          </a:ln>
        </p:spPr>
        <p:txBody>
          <a:bodyPr wrap="square" lIns="92075" tIns="46038" rIns="92075" bIns="46038">
            <a:spAutoFit/>
          </a:bodyPr>
          <a:lstStyle/>
          <a:p>
            <a:pPr marL="342900" indent="-342900"/>
            <a:r>
              <a:rPr lang="en-US" sz="2400" dirty="0">
                <a:solidFill>
                  <a:schemeClr val="tx2"/>
                </a:solidFill>
                <a:latin typeface="Barclays Sans" panose="02000503000000000004" pitchFamily="2" charset="0"/>
              </a:rPr>
              <a:t>Going the other way (getting components of a SAS date</a:t>
            </a:r>
            <a:r>
              <a:rPr lang="en-US" sz="2400" dirty="0" smtClean="0">
                <a:solidFill>
                  <a:schemeClr val="tx2"/>
                </a:solidFill>
                <a:latin typeface="Barclays Sans" panose="02000503000000000004" pitchFamily="2" charset="0"/>
              </a:rPr>
              <a:t>)</a:t>
            </a:r>
            <a:endParaRPr lang="en-US" sz="2400" dirty="0">
              <a:solidFill>
                <a:schemeClr val="tx2"/>
              </a:solidFill>
              <a:latin typeface="Barclays Sans" panose="02000503000000000004" pitchFamily="2" charset="0"/>
            </a:endParaRPr>
          </a:p>
        </p:txBody>
      </p:sp>
      <p:sp>
        <p:nvSpPr>
          <p:cNvPr id="19460" name="Rectangle 4"/>
          <p:cNvSpPr>
            <a:spLocks noChangeArrowheads="1"/>
          </p:cNvSpPr>
          <p:nvPr/>
        </p:nvSpPr>
        <p:spPr bwMode="auto">
          <a:xfrm>
            <a:off x="533400" y="2060848"/>
            <a:ext cx="7467600" cy="2862964"/>
          </a:xfrm>
          <a:prstGeom prst="rect">
            <a:avLst/>
          </a:prstGeom>
          <a:noFill/>
          <a:ln w="9525">
            <a:solidFill>
              <a:schemeClr val="tx2">
                <a:lumMod val="60000"/>
                <a:lumOff val="40000"/>
              </a:schemeClr>
            </a:solidFill>
            <a:miter lim="800000"/>
            <a:headEnd/>
            <a:tailEnd/>
          </a:ln>
        </p:spPr>
        <p:txBody>
          <a:bodyPr lIns="92075" tIns="46038" rIns="92075" bIns="46038">
            <a:spAutoFit/>
          </a:bodyPr>
          <a:lstStyle/>
          <a:p>
            <a:pPr marL="342900" indent="-342900" algn="l"/>
            <a:r>
              <a:rPr lang="en-US" sz="2000" b="1" dirty="0" smtClean="0">
                <a:latin typeface="Courier New" panose="02070309020205020404" pitchFamily="49" charset="0"/>
                <a:cs typeface="Courier New" panose="02070309020205020404" pitchFamily="49" charset="0"/>
              </a:rPr>
              <a:t>data </a:t>
            </a:r>
            <a:r>
              <a:rPr lang="en-US" sz="2000" b="1" dirty="0">
                <a:latin typeface="Courier New" panose="02070309020205020404" pitchFamily="49" charset="0"/>
                <a:cs typeface="Courier New" panose="02070309020205020404" pitchFamily="49" charset="0"/>
              </a:rPr>
              <a:t>_null_;</a:t>
            </a:r>
          </a:p>
          <a:p>
            <a:pPr marL="342900" indent="-342900" algn="l"/>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dt</a:t>
            </a:r>
            <a:r>
              <a:rPr lang="en-US" sz="2000" b="1" dirty="0">
                <a:latin typeface="Courier New" panose="02070309020205020404" pitchFamily="49" charset="0"/>
                <a:cs typeface="Courier New" panose="02070309020205020404" pitchFamily="49" charset="0"/>
              </a:rPr>
              <a:t> = today();</a:t>
            </a:r>
          </a:p>
          <a:p>
            <a:pPr marL="342900" indent="-342900" algn="l"/>
            <a:r>
              <a:rPr lang="en-US" sz="2000" b="1" dirty="0">
                <a:latin typeface="Courier New" panose="02070309020205020404" pitchFamily="49" charset="0"/>
                <a:cs typeface="Courier New" panose="02070309020205020404" pitchFamily="49" charset="0"/>
              </a:rPr>
              <a:t>  day = day(</a:t>
            </a:r>
            <a:r>
              <a:rPr lang="en-US" sz="2000" b="1" dirty="0" err="1">
                <a:latin typeface="Courier New" panose="02070309020205020404" pitchFamily="49" charset="0"/>
                <a:cs typeface="Courier New" panose="02070309020205020404" pitchFamily="49" charset="0"/>
              </a:rPr>
              <a:t>dt</a:t>
            </a:r>
            <a:r>
              <a:rPr lang="en-US" sz="2000" b="1" dirty="0">
                <a:latin typeface="Courier New" panose="02070309020205020404" pitchFamily="49" charset="0"/>
                <a:cs typeface="Courier New" panose="02070309020205020404" pitchFamily="49" charset="0"/>
              </a:rPr>
              <a:t>);</a:t>
            </a:r>
          </a:p>
          <a:p>
            <a:pPr marL="342900" indent="-342900" algn="l"/>
            <a:r>
              <a:rPr lang="en-US" sz="2000" b="1" dirty="0">
                <a:latin typeface="Courier New" panose="02070309020205020404" pitchFamily="49" charset="0"/>
                <a:cs typeface="Courier New" panose="02070309020205020404" pitchFamily="49" charset="0"/>
              </a:rPr>
              <a:t>  month = month(</a:t>
            </a:r>
            <a:r>
              <a:rPr lang="en-US" sz="2000" b="1" dirty="0" err="1">
                <a:latin typeface="Courier New" panose="02070309020205020404" pitchFamily="49" charset="0"/>
                <a:cs typeface="Courier New" panose="02070309020205020404" pitchFamily="49" charset="0"/>
              </a:rPr>
              <a:t>dt</a:t>
            </a:r>
            <a:r>
              <a:rPr lang="en-US" sz="2000" b="1" dirty="0">
                <a:latin typeface="Courier New" panose="02070309020205020404" pitchFamily="49" charset="0"/>
                <a:cs typeface="Courier New" panose="02070309020205020404" pitchFamily="49" charset="0"/>
              </a:rPr>
              <a:t>);</a:t>
            </a:r>
          </a:p>
          <a:p>
            <a:pPr marL="342900" indent="-342900" algn="l"/>
            <a:r>
              <a:rPr lang="en-US" sz="2000" b="1" dirty="0">
                <a:latin typeface="Courier New" panose="02070309020205020404" pitchFamily="49" charset="0"/>
                <a:cs typeface="Courier New" panose="02070309020205020404" pitchFamily="49" charset="0"/>
              </a:rPr>
              <a:t>  year = year(</a:t>
            </a:r>
            <a:r>
              <a:rPr lang="en-US" sz="2000" b="1" dirty="0" err="1">
                <a:latin typeface="Courier New" panose="02070309020205020404" pitchFamily="49" charset="0"/>
                <a:cs typeface="Courier New" panose="02070309020205020404" pitchFamily="49" charset="0"/>
              </a:rPr>
              <a:t>dt</a:t>
            </a:r>
            <a:r>
              <a:rPr lang="en-US" sz="2000" b="1" dirty="0">
                <a:latin typeface="Courier New" panose="02070309020205020404" pitchFamily="49" charset="0"/>
                <a:cs typeface="Courier New" panose="02070309020205020404" pitchFamily="49" charset="0"/>
              </a:rPr>
              <a:t>);</a:t>
            </a:r>
          </a:p>
          <a:p>
            <a:pPr marL="342900" indent="-342900" algn="l"/>
            <a:r>
              <a:rPr lang="en-US" sz="2000" b="1" dirty="0">
                <a:latin typeface="Courier New" panose="02070309020205020404" pitchFamily="49" charset="0"/>
                <a:cs typeface="Courier New" panose="02070309020205020404" pitchFamily="49" charset="0"/>
              </a:rPr>
              <a:t>  </a:t>
            </a:r>
            <a:r>
              <a:rPr lang="en-US" sz="2000" b="1" dirty="0" err="1">
                <a:latin typeface="Courier New" panose="02070309020205020404" pitchFamily="49" charset="0"/>
                <a:cs typeface="Courier New" panose="02070309020205020404" pitchFamily="49" charset="0"/>
              </a:rPr>
              <a:t>qtr</a:t>
            </a:r>
            <a:r>
              <a:rPr lang="en-US" sz="2000" b="1" dirty="0">
                <a:latin typeface="Courier New" panose="02070309020205020404" pitchFamily="49" charset="0"/>
                <a:cs typeface="Courier New" panose="02070309020205020404" pitchFamily="49" charset="0"/>
              </a:rPr>
              <a:t>  = </a:t>
            </a:r>
            <a:r>
              <a:rPr lang="en-US" sz="2000" b="1" dirty="0" err="1">
                <a:latin typeface="Courier New" panose="02070309020205020404" pitchFamily="49" charset="0"/>
                <a:cs typeface="Courier New" panose="02070309020205020404" pitchFamily="49" charset="0"/>
              </a:rPr>
              <a:t>qtr</a:t>
            </a:r>
            <a:r>
              <a:rPr lang="en-US" sz="2000" b="1" dirty="0">
                <a:latin typeface="Courier New" panose="02070309020205020404" pitchFamily="49" charset="0"/>
                <a:cs typeface="Courier New" panose="02070309020205020404" pitchFamily="49" charset="0"/>
              </a:rPr>
              <a:t>(</a:t>
            </a:r>
            <a:r>
              <a:rPr lang="en-US" sz="2000" b="1" dirty="0" err="1">
                <a:latin typeface="Courier New" panose="02070309020205020404" pitchFamily="49" charset="0"/>
                <a:cs typeface="Courier New" panose="02070309020205020404" pitchFamily="49" charset="0"/>
              </a:rPr>
              <a:t>dt</a:t>
            </a:r>
            <a:r>
              <a:rPr lang="en-US" sz="2000" b="1" dirty="0">
                <a:latin typeface="Courier New" panose="02070309020205020404" pitchFamily="49" charset="0"/>
                <a:cs typeface="Courier New" panose="02070309020205020404" pitchFamily="49" charset="0"/>
              </a:rPr>
              <a:t>);</a:t>
            </a:r>
          </a:p>
          <a:p>
            <a:pPr marL="342900" indent="-342900" algn="l"/>
            <a:r>
              <a:rPr lang="en-US" sz="2000" b="1" dirty="0">
                <a:latin typeface="Courier New" panose="02070309020205020404" pitchFamily="49" charset="0"/>
                <a:cs typeface="Courier New" panose="02070309020205020404" pitchFamily="49" charset="0"/>
              </a:rPr>
              <a:t>  weekday = weekday(</a:t>
            </a:r>
            <a:r>
              <a:rPr lang="en-US" sz="2000" b="1" dirty="0" err="1">
                <a:latin typeface="Courier New" panose="02070309020205020404" pitchFamily="49" charset="0"/>
                <a:cs typeface="Courier New" panose="02070309020205020404" pitchFamily="49" charset="0"/>
              </a:rPr>
              <a:t>dt</a:t>
            </a:r>
            <a:r>
              <a:rPr lang="en-US" sz="2000" b="1" dirty="0">
                <a:latin typeface="Courier New" panose="02070309020205020404" pitchFamily="49" charset="0"/>
                <a:cs typeface="Courier New" panose="02070309020205020404" pitchFamily="49" charset="0"/>
              </a:rPr>
              <a:t>);</a:t>
            </a:r>
          </a:p>
          <a:p>
            <a:pPr marL="342900" indent="-342900" algn="l"/>
            <a:r>
              <a:rPr lang="en-US" sz="2000" b="1" dirty="0">
                <a:latin typeface="Courier New" panose="02070309020205020404" pitchFamily="49" charset="0"/>
                <a:cs typeface="Courier New" panose="02070309020205020404" pitchFamily="49" charset="0"/>
              </a:rPr>
              <a:t>  put _all_;</a:t>
            </a:r>
          </a:p>
          <a:p>
            <a:pPr marL="342900" indent="-342900" algn="l"/>
            <a:r>
              <a:rPr lang="en-US" sz="2000" b="1" dirty="0">
                <a:latin typeface="Courier New" panose="02070309020205020404" pitchFamily="49" charset="0"/>
                <a:cs typeface="Courier New" panose="02070309020205020404" pitchFamily="49" charset="0"/>
              </a:rPr>
              <a:t>run;</a:t>
            </a:r>
          </a:p>
        </p:txBody>
      </p:sp>
      <p:sp>
        <p:nvSpPr>
          <p:cNvPr id="19461" name="Rectangle 5"/>
          <p:cNvSpPr>
            <a:spLocks noChangeArrowheads="1"/>
          </p:cNvSpPr>
          <p:nvPr/>
        </p:nvSpPr>
        <p:spPr bwMode="auto">
          <a:xfrm>
            <a:off x="611560" y="5445224"/>
            <a:ext cx="7801818" cy="369974"/>
          </a:xfrm>
          <a:prstGeom prst="rect">
            <a:avLst/>
          </a:prstGeom>
          <a:solidFill>
            <a:schemeClr val="bg2"/>
          </a:solidFill>
          <a:ln w="9525" algn="ctr">
            <a:noFill/>
            <a:miter lim="800000"/>
            <a:headEnd/>
            <a:tailEnd/>
          </a:ln>
        </p:spPr>
        <p:txBody>
          <a:bodyPr wrap="square" lIns="92075" tIns="46038" rIns="92075" bIns="46038">
            <a:spAutoFit/>
          </a:bodyPr>
          <a:lstStyle/>
          <a:p>
            <a:pPr marL="342900" indent="-342900"/>
            <a:r>
              <a:rPr lang="en-US" dirty="0" err="1"/>
              <a:t>dt</a:t>
            </a:r>
            <a:r>
              <a:rPr lang="en-US" dirty="0"/>
              <a:t>=17186 day=20 month=1 year=2007 </a:t>
            </a:r>
            <a:r>
              <a:rPr lang="en-US" dirty="0" err="1"/>
              <a:t>qtr</a:t>
            </a:r>
            <a:r>
              <a:rPr lang="en-US" dirty="0"/>
              <a:t>=1 weekday=7 _ERROR_=0 _N_=1</a:t>
            </a:r>
          </a:p>
        </p:txBody>
      </p:sp>
      <p:sp>
        <p:nvSpPr>
          <p:cNvPr id="2" name="Slide Number Placeholder 1"/>
          <p:cNvSpPr>
            <a:spLocks noGrp="1"/>
          </p:cNvSpPr>
          <p:nvPr>
            <p:ph type="sldNum" sz="quarter" idx="12"/>
          </p:nvPr>
        </p:nvSpPr>
        <p:spPr/>
        <p:txBody>
          <a:bodyPr/>
          <a:lstStyle/>
          <a:p>
            <a:fld id="{1B5690DA-E52C-4766-A94E-1DF52523DE10}" type="slidenum">
              <a:rPr lang="en-GB" smtClean="0"/>
              <a:t>14</a:t>
            </a:fld>
            <a:endParaRPr lang="en-GB"/>
          </a:p>
        </p:txBody>
      </p:sp>
    </p:spTree>
    <p:extLst>
      <p:ext uri="{BB962C8B-B14F-4D97-AF65-F5344CB8AC3E}">
        <p14:creationId xmlns:p14="http://schemas.microsoft.com/office/powerpoint/2010/main" val="4118590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9552" y="0"/>
            <a:ext cx="7772400" cy="1143000"/>
          </a:xfrm>
          <a:noFill/>
        </p:spPr>
        <p:txBody>
          <a:bodyPr/>
          <a:lstStyle/>
          <a:p>
            <a:r>
              <a:rPr lang="en-US" b="1" dirty="0" smtClean="0"/>
              <a:t>DATE &amp; TIME FUNCTIONS</a:t>
            </a:r>
          </a:p>
        </p:txBody>
      </p:sp>
      <p:sp>
        <p:nvSpPr>
          <p:cNvPr id="20483" name="Rectangle 3"/>
          <p:cNvSpPr>
            <a:spLocks noChangeArrowheads="1"/>
          </p:cNvSpPr>
          <p:nvPr/>
        </p:nvSpPr>
        <p:spPr bwMode="auto">
          <a:xfrm>
            <a:off x="609600" y="1066800"/>
            <a:ext cx="7848600" cy="831850"/>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a:solidFill>
                  <a:schemeClr val="tx2"/>
                </a:solidFill>
                <a:latin typeface="Barclays Sans" panose="02000503000000000004" pitchFamily="2" charset="0"/>
              </a:rPr>
              <a:t>DATE functions work on DATES.  TIME function works on TIME </a:t>
            </a:r>
            <a:r>
              <a:rPr lang="en-US" sz="2400" dirty="0" smtClean="0">
                <a:solidFill>
                  <a:schemeClr val="tx2"/>
                </a:solidFill>
                <a:latin typeface="Barclays Sans" panose="02000503000000000004" pitchFamily="2" charset="0"/>
              </a:rPr>
              <a:t>Variables</a:t>
            </a:r>
            <a:endParaRPr lang="en-US" sz="2400" dirty="0">
              <a:solidFill>
                <a:schemeClr val="tx2"/>
              </a:solidFill>
              <a:latin typeface="Barclays Sans" panose="02000503000000000004" pitchFamily="2" charset="0"/>
            </a:endParaRPr>
          </a:p>
        </p:txBody>
      </p:sp>
      <p:sp>
        <p:nvSpPr>
          <p:cNvPr id="20484" name="Rectangle 4"/>
          <p:cNvSpPr>
            <a:spLocks noChangeArrowheads="1"/>
          </p:cNvSpPr>
          <p:nvPr/>
        </p:nvSpPr>
        <p:spPr bwMode="auto">
          <a:xfrm>
            <a:off x="533400" y="2010966"/>
            <a:ext cx="7467600" cy="2570162"/>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b="1" dirty="0">
                <a:latin typeface="Courier New" panose="02070309020205020404" pitchFamily="49" charset="0"/>
                <a:cs typeface="Courier New" panose="02070309020205020404" pitchFamily="49" charset="0"/>
              </a:rPr>
              <a:t>239  data _null_;</a:t>
            </a:r>
          </a:p>
          <a:p>
            <a:pPr marL="342900" indent="-342900" algn="l"/>
            <a:r>
              <a:rPr lang="en-US" b="1" dirty="0">
                <a:latin typeface="Courier New" panose="02070309020205020404" pitchFamily="49" charset="0"/>
                <a:cs typeface="Courier New" panose="02070309020205020404" pitchFamily="49" charset="0"/>
              </a:rPr>
              <a:t>240    day = day('01feb94:8:45'dt);</a:t>
            </a:r>
          </a:p>
          <a:p>
            <a:pPr marL="342900" indent="-342900" algn="l"/>
            <a:r>
              <a:rPr lang="en-US" b="1" dirty="0">
                <a:latin typeface="Courier New" panose="02070309020205020404" pitchFamily="49" charset="0"/>
                <a:cs typeface="Courier New" panose="02070309020205020404" pitchFamily="49" charset="0"/>
              </a:rPr>
              <a:t>241    put day=;</a:t>
            </a:r>
          </a:p>
          <a:p>
            <a:pPr marL="342900" indent="-342900" algn="l"/>
            <a:r>
              <a:rPr lang="en-US" b="1" dirty="0">
                <a:latin typeface="Courier New" panose="02070309020205020404" pitchFamily="49" charset="0"/>
                <a:cs typeface="Courier New" panose="02070309020205020404" pitchFamily="49" charset="0"/>
              </a:rPr>
              <a:t>242  run;</a:t>
            </a:r>
          </a:p>
          <a:p>
            <a:pPr marL="342900" indent="-342900" algn="l"/>
            <a:endParaRPr lang="en-US" b="1" dirty="0">
              <a:latin typeface="Courier New" panose="02070309020205020404" pitchFamily="49" charset="0"/>
              <a:cs typeface="Courier New" panose="02070309020205020404" pitchFamily="49" charset="0"/>
            </a:endParaRPr>
          </a:p>
          <a:p>
            <a:pPr marL="342900" indent="-342900" algn="l"/>
            <a:r>
              <a:rPr lang="en-US" b="1" dirty="0">
                <a:latin typeface="Courier New" panose="02070309020205020404" pitchFamily="49" charset="0"/>
                <a:cs typeface="Courier New" panose="02070309020205020404" pitchFamily="49" charset="0"/>
              </a:rPr>
              <a:t>NOTE: Invalid argument to function DAY at line 240 column 9.</a:t>
            </a:r>
          </a:p>
          <a:p>
            <a:pPr marL="342900" indent="-342900" algn="l"/>
            <a:r>
              <a:rPr lang="en-US" b="1" dirty="0">
                <a:latin typeface="Courier New" panose="02070309020205020404" pitchFamily="49" charset="0"/>
                <a:cs typeface="Courier New" panose="02070309020205020404" pitchFamily="49" charset="0"/>
              </a:rPr>
              <a:t>day=.</a:t>
            </a:r>
          </a:p>
          <a:p>
            <a:pPr marL="342900" indent="-342900" algn="l"/>
            <a:r>
              <a:rPr lang="en-US" b="1" dirty="0">
                <a:latin typeface="Courier New" panose="02070309020205020404" pitchFamily="49" charset="0"/>
                <a:cs typeface="Courier New" panose="02070309020205020404" pitchFamily="49" charset="0"/>
              </a:rPr>
              <a:t>day=. _ERROR_=1 _N_=1</a:t>
            </a:r>
          </a:p>
        </p:txBody>
      </p:sp>
      <p:sp>
        <p:nvSpPr>
          <p:cNvPr id="20485" name="Rectangle 5"/>
          <p:cNvSpPr>
            <a:spLocks noChangeArrowheads="1"/>
          </p:cNvSpPr>
          <p:nvPr/>
        </p:nvSpPr>
        <p:spPr bwMode="auto">
          <a:xfrm>
            <a:off x="609600" y="4797152"/>
            <a:ext cx="7010400" cy="1477970"/>
          </a:xfrm>
          <a:prstGeom prst="rect">
            <a:avLst/>
          </a:prstGeom>
          <a:noFill/>
          <a:ln w="9525">
            <a:solidFill>
              <a:schemeClr val="tx2">
                <a:lumMod val="60000"/>
                <a:lumOff val="40000"/>
              </a:schemeClr>
            </a:solidFill>
            <a:miter lim="800000"/>
            <a:headEnd/>
            <a:tailEnd/>
          </a:ln>
        </p:spPr>
        <p:txBody>
          <a:bodyPr lIns="92075" tIns="46038" rIns="92075" bIns="46038">
            <a:spAutoFit/>
          </a:bodyPr>
          <a:lstStyle/>
          <a:p>
            <a:pPr marL="342900" indent="-342900" algn="l"/>
            <a:r>
              <a:rPr lang="en-US" b="1" dirty="0">
                <a:latin typeface="Courier New" panose="02070309020205020404" pitchFamily="49" charset="0"/>
                <a:cs typeface="Courier New" panose="02070309020205020404" pitchFamily="49" charset="0"/>
              </a:rPr>
              <a:t>245    day = day(</a:t>
            </a:r>
            <a:r>
              <a:rPr lang="en-US" b="1" dirty="0" err="1">
                <a:latin typeface="Courier New" panose="02070309020205020404" pitchFamily="49" charset="0"/>
                <a:cs typeface="Courier New" panose="02070309020205020404" pitchFamily="49" charset="0"/>
              </a:rPr>
              <a:t>datepart</a:t>
            </a:r>
            <a:r>
              <a:rPr lang="en-US" b="1" dirty="0">
                <a:latin typeface="Courier New" panose="02070309020205020404" pitchFamily="49" charset="0"/>
                <a:cs typeface="Courier New" panose="02070309020205020404" pitchFamily="49" charset="0"/>
              </a:rPr>
              <a:t>('01feb94:8:45'dt));</a:t>
            </a:r>
          </a:p>
          <a:p>
            <a:pPr marL="342900" indent="-342900" algn="l"/>
            <a:r>
              <a:rPr lang="en-US" b="1" dirty="0">
                <a:latin typeface="Courier New" panose="02070309020205020404" pitchFamily="49" charset="0"/>
                <a:cs typeface="Courier New" panose="02070309020205020404" pitchFamily="49" charset="0"/>
              </a:rPr>
              <a:t>246    put day=;</a:t>
            </a:r>
          </a:p>
          <a:p>
            <a:pPr marL="342900" indent="-342900" algn="l"/>
            <a:r>
              <a:rPr lang="en-US" b="1" dirty="0">
                <a:latin typeface="Courier New" panose="02070309020205020404" pitchFamily="49" charset="0"/>
                <a:cs typeface="Courier New" panose="02070309020205020404" pitchFamily="49" charset="0"/>
              </a:rPr>
              <a:t>247  run;</a:t>
            </a:r>
          </a:p>
          <a:p>
            <a:pPr marL="342900" indent="-342900" algn="l"/>
            <a:endParaRPr lang="en-US" b="1" dirty="0">
              <a:latin typeface="Courier New" panose="02070309020205020404" pitchFamily="49" charset="0"/>
              <a:cs typeface="Courier New" panose="02070309020205020404" pitchFamily="49" charset="0"/>
            </a:endParaRPr>
          </a:p>
          <a:p>
            <a:pPr marL="342900" indent="-342900" algn="l"/>
            <a:r>
              <a:rPr lang="en-US" b="1" dirty="0">
                <a:latin typeface="Courier New" panose="02070309020205020404" pitchFamily="49" charset="0"/>
                <a:cs typeface="Courier New" panose="02070309020205020404" pitchFamily="49" charset="0"/>
              </a:rPr>
              <a:t>day=1</a:t>
            </a:r>
          </a:p>
        </p:txBody>
      </p:sp>
      <p:sp>
        <p:nvSpPr>
          <p:cNvPr id="2" name="Slide Number Placeholder 1"/>
          <p:cNvSpPr>
            <a:spLocks noGrp="1"/>
          </p:cNvSpPr>
          <p:nvPr>
            <p:ph type="sldNum" sz="quarter" idx="12"/>
          </p:nvPr>
        </p:nvSpPr>
        <p:spPr/>
        <p:txBody>
          <a:bodyPr/>
          <a:lstStyle/>
          <a:p>
            <a:fld id="{1B5690DA-E52C-4766-A94E-1DF52523DE10}" type="slidenum">
              <a:rPr lang="en-GB" smtClean="0"/>
              <a:t>15</a:t>
            </a:fld>
            <a:endParaRPr lang="en-GB"/>
          </a:p>
        </p:txBody>
      </p:sp>
    </p:spTree>
    <p:extLst>
      <p:ext uri="{BB962C8B-B14F-4D97-AF65-F5344CB8AC3E}">
        <p14:creationId xmlns:p14="http://schemas.microsoft.com/office/powerpoint/2010/main" val="360972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fade">
                                      <p:cBhvr>
                                        <p:cTn id="7" dur="1000"/>
                                        <p:tgtEl>
                                          <p:spTgt spid="20485"/>
                                        </p:tgtEl>
                                      </p:cBhvr>
                                    </p:animEffect>
                                    <p:anim calcmode="lin" valueType="num">
                                      <p:cBhvr>
                                        <p:cTn id="8" dur="1000" fill="hold"/>
                                        <p:tgtEl>
                                          <p:spTgt spid="20485"/>
                                        </p:tgtEl>
                                        <p:attrNameLst>
                                          <p:attrName>ppt_x</p:attrName>
                                        </p:attrNameLst>
                                      </p:cBhvr>
                                      <p:tavLst>
                                        <p:tav tm="0">
                                          <p:val>
                                            <p:strVal val="#ppt_x"/>
                                          </p:val>
                                        </p:tav>
                                        <p:tav tm="100000">
                                          <p:val>
                                            <p:strVal val="#ppt_x"/>
                                          </p:val>
                                        </p:tav>
                                      </p:tavLst>
                                    </p:anim>
                                    <p:anim calcmode="lin" valueType="num">
                                      <p:cBhvr>
                                        <p:cTn id="9" dur="1000" fill="hold"/>
                                        <p:tgtEl>
                                          <p:spTgt spid="204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143000"/>
          </a:xfrm>
          <a:noFill/>
        </p:spPr>
        <p:txBody>
          <a:bodyPr/>
          <a:lstStyle/>
          <a:p>
            <a:r>
              <a:rPr lang="en-US" b="1" dirty="0" smtClean="0"/>
              <a:t>DATE &amp; TIME FUNCTIONS</a:t>
            </a:r>
          </a:p>
        </p:txBody>
      </p:sp>
      <p:sp>
        <p:nvSpPr>
          <p:cNvPr id="21507" name="Rectangle 3"/>
          <p:cNvSpPr>
            <a:spLocks noChangeArrowheads="1"/>
          </p:cNvSpPr>
          <p:nvPr/>
        </p:nvSpPr>
        <p:spPr bwMode="auto">
          <a:xfrm>
            <a:off x="755576" y="1066800"/>
            <a:ext cx="7992616"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a:solidFill>
                  <a:schemeClr val="tx2"/>
                </a:solidFill>
                <a:latin typeface="Barclays Sans" panose="02000503000000000004" pitchFamily="2" charset="0"/>
              </a:rPr>
              <a:t>Interval Functions</a:t>
            </a:r>
          </a:p>
        </p:txBody>
      </p:sp>
      <p:sp>
        <p:nvSpPr>
          <p:cNvPr id="21508" name="Rectangle 4"/>
          <p:cNvSpPr>
            <a:spLocks noChangeArrowheads="1"/>
          </p:cNvSpPr>
          <p:nvPr/>
        </p:nvSpPr>
        <p:spPr bwMode="auto">
          <a:xfrm>
            <a:off x="533400" y="1628800"/>
            <a:ext cx="7467600" cy="2031968"/>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sz="1800" b="1" dirty="0">
                <a:latin typeface="Courier New" panose="02070309020205020404" pitchFamily="49" charset="0"/>
                <a:cs typeface="Courier New" panose="02070309020205020404" pitchFamily="49" charset="0"/>
              </a:rPr>
              <a:t>data _null_;</a:t>
            </a:r>
          </a:p>
          <a:p>
            <a:pPr marL="342900" indent="-342900" algn="l"/>
            <a:r>
              <a:rPr lang="en-US" sz="1800" b="1" dirty="0">
                <a:latin typeface="Courier New" panose="02070309020205020404" pitchFamily="49" charset="0"/>
                <a:cs typeface="Courier New" panose="02070309020205020404" pitchFamily="49" charset="0"/>
              </a:rPr>
              <a:t>  dob = '15dec1998'd;</a:t>
            </a:r>
          </a:p>
          <a:p>
            <a:pPr marL="342900" indent="-342900" algn="l"/>
            <a:r>
              <a:rPr lang="en-US" sz="1800" b="1" dirty="0">
                <a:latin typeface="Courier New" panose="02070309020205020404" pitchFamily="49" charset="0"/>
                <a:cs typeface="Courier New" panose="02070309020205020404" pitchFamily="49" charset="0"/>
              </a:rPr>
              <a:t>  age = </a:t>
            </a:r>
            <a:r>
              <a:rPr lang="en-US" sz="1800" b="1" dirty="0" err="1">
                <a:solidFill>
                  <a:srgbClr val="FF0000"/>
                </a:solidFill>
                <a:latin typeface="Courier New" panose="02070309020205020404" pitchFamily="49" charset="0"/>
                <a:cs typeface="Courier New" panose="02070309020205020404" pitchFamily="49" charset="0"/>
              </a:rPr>
              <a:t>yrdif</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dob,today</a:t>
            </a:r>
            <a:r>
              <a:rPr lang="en-US" sz="1800" b="1" dirty="0">
                <a:latin typeface="Courier New" panose="02070309020205020404" pitchFamily="49" charset="0"/>
                <a:cs typeface="Courier New" panose="02070309020205020404" pitchFamily="49" charset="0"/>
              </a:rPr>
              <a:t>(),'act/act');</a:t>
            </a:r>
          </a:p>
          <a:p>
            <a:pPr marL="342900" indent="-342900" algn="l"/>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daysold</a:t>
            </a:r>
            <a:r>
              <a:rPr lang="en-US" sz="1800" b="1" dirty="0">
                <a:latin typeface="Courier New" panose="02070309020205020404" pitchFamily="49" charset="0"/>
                <a:cs typeface="Courier New" panose="02070309020205020404" pitchFamily="49" charset="0"/>
              </a:rPr>
              <a:t> = </a:t>
            </a:r>
            <a:r>
              <a:rPr lang="en-US" sz="1800" b="1" dirty="0" err="1">
                <a:solidFill>
                  <a:srgbClr val="FF0000"/>
                </a:solidFill>
                <a:latin typeface="Courier New" panose="02070309020205020404" pitchFamily="49" charset="0"/>
                <a:cs typeface="Courier New" panose="02070309020205020404" pitchFamily="49" charset="0"/>
              </a:rPr>
              <a:t>datdif</a:t>
            </a:r>
            <a:r>
              <a:rPr lang="en-US" sz="1800" b="1" dirty="0">
                <a:latin typeface="Courier New" panose="02070309020205020404" pitchFamily="49" charset="0"/>
                <a:cs typeface="Courier New" panose="02070309020205020404" pitchFamily="49" charset="0"/>
              </a:rPr>
              <a:t>(</a:t>
            </a:r>
            <a:r>
              <a:rPr lang="en-US" sz="1800" b="1" dirty="0" err="1">
                <a:latin typeface="Courier New" panose="02070309020205020404" pitchFamily="49" charset="0"/>
                <a:cs typeface="Courier New" panose="02070309020205020404" pitchFamily="49" charset="0"/>
              </a:rPr>
              <a:t>dob,today</a:t>
            </a:r>
            <a:r>
              <a:rPr lang="en-US" sz="1800" b="1" dirty="0">
                <a:latin typeface="Courier New" panose="02070309020205020404" pitchFamily="49" charset="0"/>
                <a:cs typeface="Courier New" panose="02070309020205020404" pitchFamily="49" charset="0"/>
              </a:rPr>
              <a:t>(),'act/act</a:t>
            </a:r>
            <a:r>
              <a:rPr lang="en-US" sz="1800" b="1" dirty="0" smtClean="0">
                <a:latin typeface="Courier New" panose="02070309020205020404" pitchFamily="49" charset="0"/>
                <a:cs typeface="Courier New" panose="02070309020205020404" pitchFamily="49" charset="0"/>
              </a:rPr>
              <a:t>');</a:t>
            </a:r>
          </a:p>
          <a:p>
            <a:pPr marL="342900" indent="-342900"/>
            <a:r>
              <a:rPr lang="en-US" b="1" dirty="0" smtClean="0">
                <a:latin typeface="Courier New" panose="02070309020205020404" pitchFamily="49" charset="0"/>
                <a:cs typeface="Courier New" panose="02070309020205020404" pitchFamily="49" charset="0"/>
              </a:rPr>
              <a:t>  put </a:t>
            </a:r>
            <a:r>
              <a:rPr lang="en-US" b="1" dirty="0">
                <a:latin typeface="Courier New" panose="02070309020205020404" pitchFamily="49" charset="0"/>
                <a:cs typeface="Courier New" panose="02070309020205020404" pitchFamily="49" charset="0"/>
              </a:rPr>
              <a:t>dob=DOWNAME.;</a:t>
            </a:r>
            <a:endParaRPr lang="en-US" sz="1800" b="1" dirty="0">
              <a:latin typeface="Courier New" panose="02070309020205020404" pitchFamily="49" charset="0"/>
              <a:cs typeface="Courier New" panose="02070309020205020404" pitchFamily="49" charset="0"/>
            </a:endParaRPr>
          </a:p>
          <a:p>
            <a:pPr marL="342900" indent="-342900" algn="l"/>
            <a:r>
              <a:rPr lang="en-US" sz="1800" b="1" dirty="0">
                <a:latin typeface="Courier New" panose="02070309020205020404" pitchFamily="49" charset="0"/>
                <a:cs typeface="Courier New" panose="02070309020205020404" pitchFamily="49" charset="0"/>
              </a:rPr>
              <a:t>  put _all_;</a:t>
            </a:r>
          </a:p>
          <a:p>
            <a:pPr marL="342900" indent="-342900" algn="l"/>
            <a:r>
              <a:rPr lang="en-US" sz="1800" b="1" dirty="0">
                <a:latin typeface="Courier New" panose="02070309020205020404" pitchFamily="49" charset="0"/>
                <a:cs typeface="Courier New" panose="02070309020205020404" pitchFamily="49" charset="0"/>
              </a:rPr>
              <a:t>run;</a:t>
            </a:r>
          </a:p>
        </p:txBody>
      </p:sp>
      <p:sp>
        <p:nvSpPr>
          <p:cNvPr id="21509" name="Rectangle 5"/>
          <p:cNvSpPr>
            <a:spLocks noChangeArrowheads="1"/>
          </p:cNvSpPr>
          <p:nvPr/>
        </p:nvSpPr>
        <p:spPr bwMode="auto">
          <a:xfrm>
            <a:off x="609600" y="3933056"/>
            <a:ext cx="8001000" cy="646973"/>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dirty="0"/>
              <a:t>dob=Tuesday</a:t>
            </a:r>
          </a:p>
          <a:p>
            <a:pPr marL="342900" indent="-342900"/>
            <a:r>
              <a:rPr lang="en-US" dirty="0" smtClean="0"/>
              <a:t>dob=14228 </a:t>
            </a:r>
            <a:r>
              <a:rPr lang="en-US" dirty="0"/>
              <a:t>age=18.249315068 </a:t>
            </a:r>
            <a:r>
              <a:rPr lang="en-US" dirty="0" err="1"/>
              <a:t>daysold</a:t>
            </a:r>
            <a:r>
              <a:rPr lang="en-US" dirty="0"/>
              <a:t>=6666 </a:t>
            </a:r>
            <a:r>
              <a:rPr lang="en-US" sz="1800" dirty="0"/>
              <a:t>_ERROR_=0 _N_=1</a:t>
            </a:r>
          </a:p>
        </p:txBody>
      </p:sp>
      <p:sp>
        <p:nvSpPr>
          <p:cNvPr id="304134" name="Text Box 6"/>
          <p:cNvSpPr txBox="1">
            <a:spLocks noChangeArrowheads="1"/>
          </p:cNvSpPr>
          <p:nvPr/>
        </p:nvSpPr>
        <p:spPr bwMode="auto">
          <a:xfrm>
            <a:off x="609600" y="4753000"/>
            <a:ext cx="6629400" cy="1336675"/>
          </a:xfrm>
          <a:prstGeom prst="rect">
            <a:avLst/>
          </a:prstGeom>
          <a:noFill/>
          <a:ln w="25400" algn="ctr">
            <a:solidFill>
              <a:srgbClr val="FF0000"/>
            </a:solidFill>
            <a:miter lim="800000"/>
            <a:headEnd/>
            <a:tailEnd/>
          </a:ln>
          <a:effectLst/>
          <a:extLst/>
        </p:spPr>
        <p:txBody>
          <a:bodyPr lIns="92075" tIns="46038" rIns="92075" bIns="46038">
            <a:spAutoFit/>
          </a:bodyPr>
          <a:lstStyle>
            <a:lvl1pPr marL="342900" indent="-342900">
              <a:spcBef>
                <a:spcPct val="0"/>
              </a:spcBef>
              <a:defRPr sz="2400">
                <a:solidFill>
                  <a:schemeClr val="tx1"/>
                </a:solidFill>
                <a:latin typeface="Times New Roman" pitchFamily="18" charset="0"/>
              </a:defRPr>
            </a:lvl1pPr>
            <a:lvl2pPr>
              <a:spcBef>
                <a:spcPct val="0"/>
              </a:spcBef>
              <a:defRPr sz="2400">
                <a:solidFill>
                  <a:schemeClr val="tx1"/>
                </a:solidFill>
                <a:latin typeface="Times New Roman" pitchFamily="18" charset="0"/>
              </a:defRPr>
            </a:lvl2pPr>
            <a:lvl3pPr>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defRPr/>
            </a:pPr>
            <a:r>
              <a:rPr lang="en-US" sz="2000" dirty="0" smtClean="0">
                <a:solidFill>
                  <a:schemeClr val="tx1">
                    <a:lumMod val="75000"/>
                    <a:lumOff val="25000"/>
                  </a:schemeClr>
                </a:solidFill>
              </a:rPr>
              <a:t>3</a:t>
            </a:r>
            <a:r>
              <a:rPr lang="en-US" sz="2000" baseline="30000" dirty="0" smtClean="0">
                <a:solidFill>
                  <a:schemeClr val="tx1">
                    <a:lumMod val="75000"/>
                    <a:lumOff val="25000"/>
                  </a:schemeClr>
                </a:solidFill>
              </a:rPr>
              <a:t>rd</a:t>
            </a:r>
            <a:r>
              <a:rPr lang="en-US" sz="2000" dirty="0" smtClean="0">
                <a:solidFill>
                  <a:schemeClr val="tx1">
                    <a:lumMod val="75000"/>
                    <a:lumOff val="25000"/>
                  </a:schemeClr>
                </a:solidFill>
              </a:rPr>
              <a:t> argument: basis.</a:t>
            </a:r>
          </a:p>
          <a:p>
            <a:pPr algn="l">
              <a:spcBef>
                <a:spcPct val="50000"/>
              </a:spcBef>
              <a:defRPr/>
            </a:pPr>
            <a:r>
              <a:rPr lang="en-US" sz="2000" dirty="0" smtClean="0">
                <a:solidFill>
                  <a:schemeClr val="tx1">
                    <a:lumMod val="75000"/>
                    <a:lumOff val="25000"/>
                  </a:schemeClr>
                </a:solidFill>
              </a:rPr>
              <a:t>	</a:t>
            </a:r>
            <a:r>
              <a:rPr lang="en-US" sz="2000" dirty="0" err="1" smtClean="0">
                <a:solidFill>
                  <a:schemeClr val="tx1">
                    <a:lumMod val="75000"/>
                    <a:lumOff val="25000"/>
                  </a:schemeClr>
                </a:solidFill>
              </a:rPr>
              <a:t>datdiff</a:t>
            </a:r>
            <a:r>
              <a:rPr lang="en-US" sz="2000" dirty="0" smtClean="0">
                <a:solidFill>
                  <a:schemeClr val="tx1">
                    <a:lumMod val="75000"/>
                    <a:lumOff val="25000"/>
                  </a:schemeClr>
                </a:solidFill>
              </a:rPr>
              <a:t>:  30/360:  30 days in month and 360 in a year</a:t>
            </a:r>
          </a:p>
          <a:p>
            <a:pPr algn="l">
              <a:spcBef>
                <a:spcPct val="50000"/>
              </a:spcBef>
              <a:defRPr/>
            </a:pPr>
            <a:r>
              <a:rPr lang="en-US" sz="2000" dirty="0" smtClean="0">
                <a:solidFill>
                  <a:schemeClr val="tx1">
                    <a:lumMod val="75000"/>
                    <a:lumOff val="25000"/>
                  </a:schemeClr>
                </a:solidFill>
              </a:rPr>
              <a:t>                     act/act: actual days in each month and year</a:t>
            </a:r>
          </a:p>
        </p:txBody>
      </p:sp>
      <p:sp>
        <p:nvSpPr>
          <p:cNvPr id="2" name="Slide Number Placeholder 1"/>
          <p:cNvSpPr>
            <a:spLocks noGrp="1"/>
          </p:cNvSpPr>
          <p:nvPr>
            <p:ph type="sldNum" sz="quarter" idx="12"/>
          </p:nvPr>
        </p:nvSpPr>
        <p:spPr/>
        <p:txBody>
          <a:bodyPr/>
          <a:lstStyle/>
          <a:p>
            <a:fld id="{1B5690DA-E52C-4766-A94E-1DF52523DE10}" type="slidenum">
              <a:rPr lang="en-GB" smtClean="0"/>
              <a:t>16</a:t>
            </a:fld>
            <a:endParaRPr lang="en-GB"/>
          </a:p>
        </p:txBody>
      </p:sp>
    </p:spTree>
    <p:extLst>
      <p:ext uri="{BB962C8B-B14F-4D97-AF65-F5344CB8AC3E}">
        <p14:creationId xmlns:p14="http://schemas.microsoft.com/office/powerpoint/2010/main" val="3145179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4134"/>
                                        </p:tgtEl>
                                        <p:attrNameLst>
                                          <p:attrName>style.visibility</p:attrName>
                                        </p:attrNameLst>
                                      </p:cBhvr>
                                      <p:to>
                                        <p:strVal val="visible"/>
                                      </p:to>
                                    </p:set>
                                    <p:animEffect transition="in" filter="slide(fromBottom)">
                                      <p:cBhvr>
                                        <p:cTn id="7" dur="500"/>
                                        <p:tgtEl>
                                          <p:spTgt spid="304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9552" y="0"/>
            <a:ext cx="7772400" cy="1143000"/>
          </a:xfrm>
          <a:noFill/>
        </p:spPr>
        <p:txBody>
          <a:bodyPr/>
          <a:lstStyle/>
          <a:p>
            <a:r>
              <a:rPr lang="en-US" b="1" dirty="0" smtClean="0"/>
              <a:t>DATE &amp; TIME FUNCTIONS</a:t>
            </a:r>
          </a:p>
        </p:txBody>
      </p:sp>
      <p:sp>
        <p:nvSpPr>
          <p:cNvPr id="22531" name="Rectangle 3"/>
          <p:cNvSpPr>
            <a:spLocks noChangeArrowheads="1"/>
          </p:cNvSpPr>
          <p:nvPr/>
        </p:nvSpPr>
        <p:spPr bwMode="auto">
          <a:xfrm>
            <a:off x="609600" y="1066800"/>
            <a:ext cx="784860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a:solidFill>
                  <a:schemeClr val="tx2"/>
                </a:solidFill>
                <a:latin typeface="Barclays Sans" panose="02000503000000000004" pitchFamily="2" charset="0"/>
              </a:rPr>
              <a:t>Interval </a:t>
            </a:r>
            <a:r>
              <a:rPr lang="en-US" sz="2400" dirty="0" smtClean="0">
                <a:solidFill>
                  <a:schemeClr val="tx2"/>
                </a:solidFill>
                <a:latin typeface="Barclays Sans" panose="02000503000000000004" pitchFamily="2" charset="0"/>
              </a:rPr>
              <a:t>Function: INTCK</a:t>
            </a:r>
            <a:endParaRPr lang="en-US" sz="2400" dirty="0">
              <a:solidFill>
                <a:schemeClr val="tx2"/>
              </a:solidFill>
              <a:latin typeface="Barclays Sans" panose="02000503000000000004" pitchFamily="2" charset="0"/>
            </a:endParaRPr>
          </a:p>
        </p:txBody>
      </p:sp>
      <p:sp>
        <p:nvSpPr>
          <p:cNvPr id="22532" name="Rectangle 4"/>
          <p:cNvSpPr>
            <a:spLocks noChangeArrowheads="1"/>
          </p:cNvSpPr>
          <p:nvPr/>
        </p:nvSpPr>
        <p:spPr bwMode="auto">
          <a:xfrm>
            <a:off x="533400" y="1828800"/>
            <a:ext cx="7467600" cy="2308966"/>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b="1" dirty="0">
                <a:latin typeface="Courier New" panose="02070309020205020404" pitchFamily="49" charset="0"/>
                <a:cs typeface="Courier New" panose="02070309020205020404" pitchFamily="49" charset="0"/>
              </a:rPr>
              <a:t>data _null_;</a:t>
            </a:r>
          </a:p>
          <a:p>
            <a:pPr marL="342900" indent="-342900" algn="l"/>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lp</a:t>
            </a:r>
            <a:r>
              <a:rPr lang="en-US" b="1" dirty="0">
                <a:latin typeface="Courier New" panose="02070309020205020404" pitchFamily="49" charset="0"/>
                <a:cs typeface="Courier New" panose="02070309020205020404" pitchFamily="49" charset="0"/>
              </a:rPr>
              <a:t>  = '28feb2008'd;</a:t>
            </a:r>
          </a:p>
          <a:p>
            <a:pPr marL="342900" indent="-342900" algn="l"/>
            <a:r>
              <a:rPr lang="en-US" b="1" dirty="0">
                <a:latin typeface="Courier New" panose="02070309020205020404" pitchFamily="49" charset="0"/>
                <a:cs typeface="Courier New" panose="02070309020205020404" pitchFamily="49" charset="0"/>
              </a:rPr>
              <a:t>  lp1 = '01mar2008'd;</a:t>
            </a:r>
          </a:p>
          <a:p>
            <a:pPr marL="342900" indent="-342900" algn="l"/>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day_dif</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intck</a:t>
            </a:r>
            <a:r>
              <a:rPr lang="en-US" b="1" dirty="0">
                <a:latin typeface="Courier New" panose="02070309020205020404" pitchFamily="49" charset="0"/>
                <a:cs typeface="Courier New" panose="02070309020205020404" pitchFamily="49" charset="0"/>
              </a:rPr>
              <a:t>('day',lp,lp1);</a:t>
            </a:r>
          </a:p>
          <a:p>
            <a:pPr marL="342900" indent="-342900" algn="l"/>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mon_dif</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intck</a:t>
            </a:r>
            <a:r>
              <a:rPr lang="en-US" b="1" dirty="0">
                <a:latin typeface="Courier New" panose="02070309020205020404" pitchFamily="49" charset="0"/>
                <a:cs typeface="Courier New" panose="02070309020205020404" pitchFamily="49" charset="0"/>
              </a:rPr>
              <a:t>('month',lp,lp1);</a:t>
            </a:r>
          </a:p>
          <a:p>
            <a:pPr marL="342900" indent="-342900" algn="l"/>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yr_dif</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intck</a:t>
            </a:r>
            <a:r>
              <a:rPr lang="en-US" b="1" dirty="0">
                <a:latin typeface="Courier New" panose="02070309020205020404" pitchFamily="49" charset="0"/>
                <a:cs typeface="Courier New" panose="02070309020205020404" pitchFamily="49" charset="0"/>
              </a:rPr>
              <a:t>('year',lp,lp1);</a:t>
            </a:r>
          </a:p>
          <a:p>
            <a:pPr marL="342900" indent="-342900" algn="l"/>
            <a:r>
              <a:rPr lang="en-US" b="1" dirty="0">
                <a:latin typeface="Courier New" panose="02070309020205020404" pitchFamily="49" charset="0"/>
                <a:cs typeface="Courier New" panose="02070309020205020404" pitchFamily="49" charset="0"/>
              </a:rPr>
              <a:t>  put _all_;</a:t>
            </a:r>
          </a:p>
          <a:p>
            <a:pPr marL="342900" indent="-342900" algn="l"/>
            <a:r>
              <a:rPr lang="en-US" b="1" dirty="0">
                <a:latin typeface="Courier New" panose="02070309020205020404" pitchFamily="49" charset="0"/>
                <a:cs typeface="Courier New" panose="02070309020205020404" pitchFamily="49" charset="0"/>
              </a:rPr>
              <a:t>run;</a:t>
            </a:r>
          </a:p>
        </p:txBody>
      </p:sp>
      <p:sp>
        <p:nvSpPr>
          <p:cNvPr id="22533" name="Rectangle 5"/>
          <p:cNvSpPr>
            <a:spLocks noChangeArrowheads="1"/>
          </p:cNvSpPr>
          <p:nvPr/>
        </p:nvSpPr>
        <p:spPr bwMode="auto">
          <a:xfrm>
            <a:off x="609600" y="4891088"/>
            <a:ext cx="8001000" cy="336550"/>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sz="1600"/>
              <a:t>lp=17590 lp1=17592 day_dif=2 mon_dif=1 yr_dif=0 _ERROR_=0 _N_=1</a:t>
            </a:r>
          </a:p>
        </p:txBody>
      </p:sp>
      <p:sp>
        <p:nvSpPr>
          <p:cNvPr id="2" name="Slide Number Placeholder 1"/>
          <p:cNvSpPr>
            <a:spLocks noGrp="1"/>
          </p:cNvSpPr>
          <p:nvPr>
            <p:ph type="sldNum" sz="quarter" idx="12"/>
          </p:nvPr>
        </p:nvSpPr>
        <p:spPr/>
        <p:txBody>
          <a:bodyPr/>
          <a:lstStyle/>
          <a:p>
            <a:fld id="{1B5690DA-E52C-4766-A94E-1DF52523DE10}" type="slidenum">
              <a:rPr lang="en-GB" smtClean="0"/>
              <a:t>17</a:t>
            </a:fld>
            <a:endParaRPr lang="en-GB"/>
          </a:p>
        </p:txBody>
      </p:sp>
    </p:spTree>
    <p:extLst>
      <p:ext uri="{BB962C8B-B14F-4D97-AF65-F5344CB8AC3E}">
        <p14:creationId xmlns:p14="http://schemas.microsoft.com/office/powerpoint/2010/main" val="133980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552" y="0"/>
            <a:ext cx="7772400" cy="1143000"/>
          </a:xfrm>
          <a:noFill/>
        </p:spPr>
        <p:txBody>
          <a:bodyPr/>
          <a:lstStyle/>
          <a:p>
            <a:r>
              <a:rPr lang="en-US" b="1" dirty="0" smtClean="0"/>
              <a:t>DATE &amp; TIME FUNCTIONS</a:t>
            </a:r>
          </a:p>
        </p:txBody>
      </p:sp>
      <p:sp>
        <p:nvSpPr>
          <p:cNvPr id="23555" name="Rectangle 3"/>
          <p:cNvSpPr>
            <a:spLocks noChangeArrowheads="1"/>
          </p:cNvSpPr>
          <p:nvPr/>
        </p:nvSpPr>
        <p:spPr bwMode="auto">
          <a:xfrm>
            <a:off x="609600" y="1066800"/>
            <a:ext cx="784860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a:solidFill>
                  <a:schemeClr val="tx2"/>
                </a:solidFill>
                <a:latin typeface="Barclays Sans" panose="02000503000000000004" pitchFamily="2" charset="0"/>
              </a:rPr>
              <a:t>Interval </a:t>
            </a:r>
            <a:r>
              <a:rPr lang="en-US" sz="2400" dirty="0" smtClean="0">
                <a:solidFill>
                  <a:schemeClr val="tx2"/>
                </a:solidFill>
                <a:latin typeface="Barclays Sans" panose="02000503000000000004" pitchFamily="2" charset="0"/>
              </a:rPr>
              <a:t>Function: INTNX</a:t>
            </a:r>
            <a:endParaRPr lang="en-US" sz="2400" dirty="0">
              <a:solidFill>
                <a:schemeClr val="tx2"/>
              </a:solidFill>
              <a:latin typeface="Barclays Sans" panose="02000503000000000004" pitchFamily="2" charset="0"/>
            </a:endParaRPr>
          </a:p>
        </p:txBody>
      </p:sp>
      <p:sp>
        <p:nvSpPr>
          <p:cNvPr id="23556" name="Rectangle 4"/>
          <p:cNvSpPr>
            <a:spLocks noChangeArrowheads="1"/>
          </p:cNvSpPr>
          <p:nvPr/>
        </p:nvSpPr>
        <p:spPr bwMode="auto">
          <a:xfrm>
            <a:off x="533400" y="1828800"/>
            <a:ext cx="7467600" cy="2031968"/>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sz="1800" b="1" dirty="0">
                <a:latin typeface="Courier New" panose="02070309020205020404" pitchFamily="49" charset="0"/>
                <a:cs typeface="Courier New" panose="02070309020205020404" pitchFamily="49" charset="0"/>
              </a:rPr>
              <a:t>data _null_;</a:t>
            </a:r>
          </a:p>
          <a:p>
            <a:pPr marL="342900" indent="-342900" algn="l"/>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lp</a:t>
            </a:r>
            <a:r>
              <a:rPr lang="en-US" sz="1800" b="1" dirty="0">
                <a:latin typeface="Courier New" panose="02070309020205020404" pitchFamily="49" charset="0"/>
                <a:cs typeface="Courier New" panose="02070309020205020404" pitchFamily="49" charset="0"/>
              </a:rPr>
              <a:t>  = '28feb2008'd;</a:t>
            </a:r>
          </a:p>
          <a:p>
            <a:pPr marL="342900" indent="-342900"/>
            <a:r>
              <a:rPr lang="en-US" sz="1800" b="1" dirty="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lpb</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intnx</a:t>
            </a:r>
            <a:r>
              <a:rPr lang="en-US" sz="1800" b="1" dirty="0">
                <a:latin typeface="Courier New" panose="02070309020205020404" pitchFamily="49" charset="0"/>
                <a:cs typeface="Courier New" panose="02070309020205020404" pitchFamily="49" charset="0"/>
              </a:rPr>
              <a:t>('month',lp,1</a:t>
            </a:r>
            <a:r>
              <a:rPr lang="en-US" sz="1800" b="1" dirty="0" smtClean="0">
                <a:latin typeface="Courier New" panose="02070309020205020404" pitchFamily="49" charset="0"/>
                <a:cs typeface="Courier New" panose="02070309020205020404" pitchFamily="49" charset="0"/>
              </a:rPr>
              <a:t>);  /*default </a:t>
            </a:r>
            <a:r>
              <a:rPr lang="en-US" b="1" dirty="0">
                <a:latin typeface="Courier New" panose="02070309020205020404" pitchFamily="49" charset="0"/>
                <a:cs typeface="Courier New" panose="02070309020205020404" pitchFamily="49" charset="0"/>
              </a:rPr>
              <a:t>is </a:t>
            </a:r>
            <a:r>
              <a:rPr lang="en-US" b="1" dirty="0" smtClean="0">
                <a:latin typeface="Courier New" panose="02070309020205020404" pitchFamily="49" charset="0"/>
                <a:cs typeface="Courier New" panose="02070309020205020404" pitchFamily="49" charset="0"/>
              </a:rPr>
              <a:t>'b</a:t>
            </a:r>
            <a:r>
              <a:rPr lang="en-US" b="1" dirty="0">
                <a:latin typeface="Courier New" panose="02070309020205020404" pitchFamily="49" charset="0"/>
                <a:cs typeface="Courier New" panose="02070309020205020404" pitchFamily="49" charset="0"/>
              </a:rPr>
              <a:t>' </a:t>
            </a:r>
            <a:r>
              <a:rPr lang="en-US" sz="1800" b="1" dirty="0" smtClean="0">
                <a:latin typeface="Courier New" panose="02070309020205020404" pitchFamily="49" charset="0"/>
                <a:cs typeface="Courier New" panose="02070309020205020404" pitchFamily="49" charset="0"/>
              </a:rPr>
              <a:t>*/</a:t>
            </a:r>
            <a:endParaRPr lang="en-US" sz="1800" b="1" dirty="0">
              <a:latin typeface="Courier New" panose="02070309020205020404" pitchFamily="49" charset="0"/>
              <a:cs typeface="Courier New" panose="02070309020205020404" pitchFamily="49" charset="0"/>
            </a:endParaRPr>
          </a:p>
          <a:p>
            <a:pPr marL="342900" indent="-342900" algn="l"/>
            <a:r>
              <a:rPr lang="en-US" sz="1800" b="1" dirty="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lpm</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intnx</a:t>
            </a:r>
            <a:r>
              <a:rPr lang="en-US" sz="1800" b="1" dirty="0">
                <a:latin typeface="Courier New" panose="02070309020205020404" pitchFamily="49" charset="0"/>
                <a:cs typeface="Courier New" panose="02070309020205020404" pitchFamily="49" charset="0"/>
              </a:rPr>
              <a:t>('month',lp,1,'m');</a:t>
            </a:r>
          </a:p>
          <a:p>
            <a:pPr marL="342900" indent="-342900" algn="l"/>
            <a:r>
              <a:rPr lang="en-US" sz="1800" b="1" dirty="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lpe</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intnx</a:t>
            </a:r>
            <a:r>
              <a:rPr lang="en-US" sz="1800" b="1" dirty="0">
                <a:latin typeface="Courier New" panose="02070309020205020404" pitchFamily="49" charset="0"/>
                <a:cs typeface="Courier New" panose="02070309020205020404" pitchFamily="49" charset="0"/>
              </a:rPr>
              <a:t>('month',lp,1,'e');</a:t>
            </a:r>
          </a:p>
          <a:p>
            <a:pPr marL="342900" indent="-342900" algn="l"/>
            <a:r>
              <a:rPr lang="en-US" sz="1800" b="1" dirty="0">
                <a:latin typeface="Courier New" panose="02070309020205020404" pitchFamily="49" charset="0"/>
                <a:cs typeface="Courier New" panose="02070309020205020404" pitchFamily="49" charset="0"/>
              </a:rPr>
              <a:t>  put </a:t>
            </a:r>
            <a:r>
              <a:rPr lang="en-US" sz="1800" b="1" dirty="0" err="1">
                <a:latin typeface="Courier New" panose="02070309020205020404" pitchFamily="49" charset="0"/>
                <a:cs typeface="Courier New" panose="02070309020205020404" pitchFamily="49" charset="0"/>
              </a:rPr>
              <a:t>lp</a:t>
            </a:r>
            <a:r>
              <a:rPr lang="en-US" sz="1800" b="1" dirty="0">
                <a:latin typeface="Courier New" panose="02070309020205020404" pitchFamily="49" charset="0"/>
                <a:cs typeface="Courier New" panose="02070309020205020404" pitchFamily="49" charset="0"/>
              </a:rPr>
              <a:t>=date9. </a:t>
            </a:r>
            <a:r>
              <a:rPr lang="en-US" sz="1800" b="1" dirty="0" err="1">
                <a:latin typeface="Courier New" panose="02070309020205020404" pitchFamily="49" charset="0"/>
                <a:cs typeface="Courier New" panose="02070309020205020404" pitchFamily="49" charset="0"/>
              </a:rPr>
              <a:t>lpe</a:t>
            </a:r>
            <a:r>
              <a:rPr lang="en-US" sz="1800" b="1" dirty="0">
                <a:latin typeface="Courier New" panose="02070309020205020404" pitchFamily="49" charset="0"/>
                <a:cs typeface="Courier New" panose="02070309020205020404" pitchFamily="49" charset="0"/>
              </a:rPr>
              <a:t>=date9. </a:t>
            </a:r>
            <a:r>
              <a:rPr lang="en-US" sz="1800" b="1" dirty="0" err="1">
                <a:latin typeface="Courier New" panose="02070309020205020404" pitchFamily="49" charset="0"/>
                <a:cs typeface="Courier New" panose="02070309020205020404" pitchFamily="49" charset="0"/>
              </a:rPr>
              <a:t>lpem</a:t>
            </a:r>
            <a:r>
              <a:rPr lang="en-US" sz="1800" b="1" dirty="0">
                <a:latin typeface="Courier New" panose="02070309020205020404" pitchFamily="49" charset="0"/>
                <a:cs typeface="Courier New" panose="02070309020205020404" pitchFamily="49" charset="0"/>
              </a:rPr>
              <a:t>=date9. </a:t>
            </a:r>
            <a:r>
              <a:rPr lang="en-US" sz="1800" b="1" dirty="0" err="1">
                <a:latin typeface="Courier New" panose="02070309020205020404" pitchFamily="49" charset="0"/>
                <a:cs typeface="Courier New" panose="02070309020205020404" pitchFamily="49" charset="0"/>
              </a:rPr>
              <a:t>lpee</a:t>
            </a:r>
            <a:r>
              <a:rPr lang="en-US" sz="1800" b="1" dirty="0">
                <a:latin typeface="Courier New" panose="02070309020205020404" pitchFamily="49" charset="0"/>
                <a:cs typeface="Courier New" panose="02070309020205020404" pitchFamily="49" charset="0"/>
              </a:rPr>
              <a:t>=date9.;</a:t>
            </a:r>
          </a:p>
          <a:p>
            <a:pPr marL="342900" indent="-342900" algn="l"/>
            <a:r>
              <a:rPr lang="en-US" sz="1800" b="1" dirty="0">
                <a:latin typeface="Courier New" panose="02070309020205020404" pitchFamily="49" charset="0"/>
                <a:cs typeface="Courier New" panose="02070309020205020404" pitchFamily="49" charset="0"/>
              </a:rPr>
              <a:t>run;</a:t>
            </a:r>
          </a:p>
        </p:txBody>
      </p:sp>
      <p:sp>
        <p:nvSpPr>
          <p:cNvPr id="23557" name="Rectangle 5"/>
          <p:cNvSpPr>
            <a:spLocks noChangeArrowheads="1"/>
          </p:cNvSpPr>
          <p:nvPr/>
        </p:nvSpPr>
        <p:spPr bwMode="auto">
          <a:xfrm>
            <a:off x="609600" y="4891088"/>
            <a:ext cx="8001000" cy="369974"/>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dirty="0" err="1"/>
              <a:t>lp</a:t>
            </a:r>
            <a:r>
              <a:rPr lang="en-US" dirty="0"/>
              <a:t>=28FEB2008 </a:t>
            </a:r>
            <a:r>
              <a:rPr lang="en-US" dirty="0" err="1" smtClean="0"/>
              <a:t>lpb</a:t>
            </a:r>
            <a:r>
              <a:rPr lang="en-US" dirty="0" smtClean="0"/>
              <a:t>=01MAR2008 </a:t>
            </a:r>
            <a:r>
              <a:rPr lang="en-US" dirty="0" err="1" smtClean="0"/>
              <a:t>lpm</a:t>
            </a:r>
            <a:r>
              <a:rPr lang="en-US" dirty="0" smtClean="0"/>
              <a:t>=16MAR2008 </a:t>
            </a:r>
            <a:r>
              <a:rPr lang="en-US" dirty="0" err="1" smtClean="0"/>
              <a:t>lpe</a:t>
            </a:r>
            <a:r>
              <a:rPr lang="en-US" dirty="0" smtClean="0"/>
              <a:t>=31MAR2008</a:t>
            </a:r>
            <a:endParaRPr lang="en-US" dirty="0"/>
          </a:p>
        </p:txBody>
      </p:sp>
      <p:sp>
        <p:nvSpPr>
          <p:cNvPr id="2" name="Slide Number Placeholder 1"/>
          <p:cNvSpPr>
            <a:spLocks noGrp="1"/>
          </p:cNvSpPr>
          <p:nvPr>
            <p:ph type="sldNum" sz="quarter" idx="12"/>
          </p:nvPr>
        </p:nvSpPr>
        <p:spPr/>
        <p:txBody>
          <a:bodyPr/>
          <a:lstStyle/>
          <a:p>
            <a:fld id="{1B5690DA-E52C-4766-A94E-1DF52523DE10}" type="slidenum">
              <a:rPr lang="en-GB" smtClean="0"/>
              <a:t>18</a:t>
            </a:fld>
            <a:endParaRPr lang="en-GB"/>
          </a:p>
        </p:txBody>
      </p:sp>
    </p:spTree>
    <p:extLst>
      <p:ext uri="{BB962C8B-B14F-4D97-AF65-F5344CB8AC3E}">
        <p14:creationId xmlns:p14="http://schemas.microsoft.com/office/powerpoint/2010/main" val="25225517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552" y="0"/>
            <a:ext cx="7772400" cy="1143000"/>
          </a:xfrm>
          <a:noFill/>
        </p:spPr>
        <p:txBody>
          <a:bodyPr/>
          <a:lstStyle/>
          <a:p>
            <a:r>
              <a:rPr lang="en-US" b="1" dirty="0" smtClean="0"/>
              <a:t>DATE &amp; TIME FUNCTIONS</a:t>
            </a:r>
          </a:p>
        </p:txBody>
      </p:sp>
      <p:sp>
        <p:nvSpPr>
          <p:cNvPr id="23555" name="Rectangle 3"/>
          <p:cNvSpPr>
            <a:spLocks noChangeArrowheads="1"/>
          </p:cNvSpPr>
          <p:nvPr/>
        </p:nvSpPr>
        <p:spPr bwMode="auto">
          <a:xfrm>
            <a:off x="609600" y="1066800"/>
            <a:ext cx="7848600" cy="954750"/>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smtClean="0">
                <a:solidFill>
                  <a:schemeClr val="tx2"/>
                </a:solidFill>
                <a:latin typeface="Barclays Sans" panose="02000503000000000004" pitchFamily="2" charset="0"/>
              </a:rPr>
              <a:t>Anchoring dates</a:t>
            </a:r>
          </a:p>
          <a:p>
            <a:pPr marL="342900" indent="-342900">
              <a:buFont typeface="Arial" panose="020B0604020202020204" pitchFamily="34" charset="0"/>
              <a:buChar char="•"/>
            </a:pPr>
            <a:r>
              <a:rPr lang="en-US" sz="1600" dirty="0" smtClean="0">
                <a:solidFill>
                  <a:schemeClr val="tx2"/>
                </a:solidFill>
                <a:latin typeface="Barclays Sans" panose="02000503000000000004" pitchFamily="2" charset="0"/>
              </a:rPr>
              <a:t>Your macroeconomic data maybe anchored to the first of the month or last but your matching date may not be anchored to those dates.</a:t>
            </a:r>
            <a:endParaRPr lang="en-US" sz="1600" dirty="0">
              <a:solidFill>
                <a:schemeClr val="tx2"/>
              </a:solidFill>
              <a:latin typeface="Barclays Sans" panose="02000503000000000004" pitchFamily="2" charset="0"/>
            </a:endParaRPr>
          </a:p>
        </p:txBody>
      </p:sp>
      <p:sp>
        <p:nvSpPr>
          <p:cNvPr id="23556" name="Rectangle 4"/>
          <p:cNvSpPr>
            <a:spLocks noChangeArrowheads="1"/>
          </p:cNvSpPr>
          <p:nvPr/>
        </p:nvSpPr>
        <p:spPr bwMode="auto">
          <a:xfrm>
            <a:off x="533400" y="2216394"/>
            <a:ext cx="7467600" cy="1754969"/>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sz="1800" b="1" dirty="0">
                <a:latin typeface="Courier New" panose="02070309020205020404" pitchFamily="49" charset="0"/>
                <a:cs typeface="Courier New" panose="02070309020205020404" pitchFamily="49" charset="0"/>
              </a:rPr>
              <a:t>data _null_;</a:t>
            </a:r>
          </a:p>
          <a:p>
            <a:pPr marL="342900" indent="-342900" algn="l"/>
            <a:r>
              <a:rPr lang="en-US" sz="1800" b="1" dirty="0" smtClean="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asofdate</a:t>
            </a:r>
            <a:r>
              <a:rPr lang="en-US" sz="1800" b="1" dirty="0" smtClean="0">
                <a:latin typeface="Courier New" panose="02070309020205020404" pitchFamily="49" charset="0"/>
                <a:cs typeface="Courier New" panose="02070309020205020404" pitchFamily="49" charset="0"/>
              </a:rPr>
              <a:t> = ’01AUG1994’d;</a:t>
            </a:r>
          </a:p>
          <a:p>
            <a:pPr marL="342900" indent="-342900" algn="l"/>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refdate</a:t>
            </a:r>
            <a:r>
              <a:rPr lang="en-US" b="1" dirty="0" smtClean="0">
                <a:latin typeface="Courier New" panose="02070309020205020404" pitchFamily="49" charset="0"/>
                <a:cs typeface="Courier New" panose="02070309020205020404" pitchFamily="49" charset="0"/>
              </a:rPr>
              <a:t>  = ’04AUG1994’d;</a:t>
            </a:r>
            <a:r>
              <a:rPr lang="en-US" sz="1800" b="1" dirty="0" smtClean="0">
                <a:latin typeface="Courier New" panose="02070309020205020404" pitchFamily="49" charset="0"/>
                <a:cs typeface="Courier New" panose="02070309020205020404" pitchFamily="49" charset="0"/>
              </a:rPr>
              <a:t>  </a:t>
            </a:r>
          </a:p>
          <a:p>
            <a:pPr marL="342900" indent="-342900"/>
            <a:r>
              <a:rPr lang="en-US" sz="1800" b="1" dirty="0" smtClean="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refdate</a:t>
            </a:r>
            <a:r>
              <a:rPr lang="en-US" sz="1800" b="1" dirty="0" smtClean="0">
                <a:latin typeface="Courier New" panose="02070309020205020404" pitchFamily="49" charset="0"/>
                <a:cs typeface="Courier New" panose="02070309020205020404" pitchFamily="49" charset="0"/>
              </a:rPr>
              <a:t>  </a:t>
            </a:r>
            <a:r>
              <a:rPr lang="en-US" sz="1800" b="1" dirty="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intnx</a:t>
            </a:r>
            <a:r>
              <a:rPr lang="en-US" sz="1800" b="1" dirty="0">
                <a:latin typeface="Courier New" panose="02070309020205020404" pitchFamily="49" charset="0"/>
                <a:cs typeface="Courier New" panose="02070309020205020404" pitchFamily="49" charset="0"/>
              </a:rPr>
              <a:t>('month</a:t>
            </a:r>
            <a:r>
              <a:rPr lang="en-US" sz="1800" b="1" dirty="0" smtClean="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refdate</a:t>
            </a: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,0</a:t>
            </a:r>
            <a:r>
              <a:rPr lang="en-US" sz="1800" b="1" dirty="0" smtClean="0">
                <a:latin typeface="Courier New" panose="02070309020205020404" pitchFamily="49" charset="0"/>
                <a:cs typeface="Courier New" panose="02070309020205020404" pitchFamily="49" charset="0"/>
              </a:rPr>
              <a:t>);</a:t>
            </a:r>
            <a:endParaRPr lang="en-US" sz="1800" b="1" dirty="0">
              <a:latin typeface="Courier New" panose="02070309020205020404" pitchFamily="49" charset="0"/>
              <a:cs typeface="Courier New" panose="02070309020205020404" pitchFamily="49" charset="0"/>
            </a:endParaRPr>
          </a:p>
          <a:p>
            <a:pPr marL="342900" indent="-342900" algn="l"/>
            <a:r>
              <a:rPr lang="en-US" sz="1800" b="1" dirty="0" smtClean="0">
                <a:latin typeface="Courier New" panose="02070309020205020404" pitchFamily="49" charset="0"/>
                <a:cs typeface="Courier New" panose="02070309020205020404" pitchFamily="49" charset="0"/>
              </a:rPr>
              <a:t> put </a:t>
            </a:r>
            <a:r>
              <a:rPr lang="en-US" sz="1800" b="1" dirty="0" err="1" smtClean="0">
                <a:latin typeface="Courier New" panose="02070309020205020404" pitchFamily="49" charset="0"/>
                <a:cs typeface="Courier New" panose="02070309020205020404" pitchFamily="49" charset="0"/>
              </a:rPr>
              <a:t>asofdate</a:t>
            </a:r>
            <a:r>
              <a:rPr lang="en-US" sz="1800" b="1" dirty="0" smtClean="0">
                <a:latin typeface="Courier New" panose="02070309020205020404" pitchFamily="49" charset="0"/>
                <a:cs typeface="Courier New" panose="02070309020205020404" pitchFamily="49" charset="0"/>
              </a:rPr>
              <a:t>=date9</a:t>
            </a:r>
            <a:r>
              <a:rPr lang="en-US" sz="1800" b="1" dirty="0">
                <a:latin typeface="Courier New" panose="02070309020205020404" pitchFamily="49" charset="0"/>
                <a:cs typeface="Courier New" panose="02070309020205020404" pitchFamily="49" charset="0"/>
              </a:rPr>
              <a:t>. </a:t>
            </a:r>
            <a:r>
              <a:rPr lang="en-US" sz="1800" b="1" dirty="0" smtClean="0">
                <a:latin typeface="Courier New" panose="02070309020205020404" pitchFamily="49" charset="0"/>
                <a:cs typeface="Courier New" panose="02070309020205020404" pitchFamily="49" charset="0"/>
              </a:rPr>
              <a:t> </a:t>
            </a:r>
            <a:r>
              <a:rPr lang="en-US" sz="1800" b="1" dirty="0" err="1" smtClean="0">
                <a:latin typeface="Courier New" panose="02070309020205020404" pitchFamily="49" charset="0"/>
                <a:cs typeface="Courier New" panose="02070309020205020404" pitchFamily="49" charset="0"/>
              </a:rPr>
              <a:t>refdate</a:t>
            </a:r>
            <a:r>
              <a:rPr lang="en-US" sz="1800" b="1" dirty="0" smtClean="0">
                <a:latin typeface="Courier New" panose="02070309020205020404" pitchFamily="49" charset="0"/>
                <a:cs typeface="Courier New" panose="02070309020205020404" pitchFamily="49" charset="0"/>
              </a:rPr>
              <a:t>=date9</a:t>
            </a:r>
            <a:r>
              <a:rPr lang="en-US" sz="1800" b="1" dirty="0">
                <a:latin typeface="Courier New" panose="02070309020205020404" pitchFamily="49" charset="0"/>
                <a:cs typeface="Courier New" panose="02070309020205020404" pitchFamily="49" charset="0"/>
              </a:rPr>
              <a:t>.;</a:t>
            </a:r>
          </a:p>
          <a:p>
            <a:pPr marL="342900" indent="-342900" algn="l"/>
            <a:r>
              <a:rPr lang="en-US" sz="1800" b="1" dirty="0">
                <a:latin typeface="Courier New" panose="02070309020205020404" pitchFamily="49" charset="0"/>
                <a:cs typeface="Courier New" panose="02070309020205020404" pitchFamily="49" charset="0"/>
              </a:rPr>
              <a:t>run;</a:t>
            </a:r>
          </a:p>
        </p:txBody>
      </p:sp>
      <p:sp>
        <p:nvSpPr>
          <p:cNvPr id="23557" name="Rectangle 5"/>
          <p:cNvSpPr>
            <a:spLocks noChangeArrowheads="1"/>
          </p:cNvSpPr>
          <p:nvPr/>
        </p:nvSpPr>
        <p:spPr bwMode="auto">
          <a:xfrm>
            <a:off x="609600" y="4891088"/>
            <a:ext cx="8001000" cy="369974"/>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dirty="0" err="1"/>
              <a:t>asofdate</a:t>
            </a:r>
            <a:r>
              <a:rPr lang="en-US" dirty="0"/>
              <a:t>=01AUG1994 </a:t>
            </a:r>
            <a:r>
              <a:rPr lang="en-US" dirty="0" err="1"/>
              <a:t>refdate</a:t>
            </a:r>
            <a:r>
              <a:rPr lang="en-US" dirty="0"/>
              <a:t>=01AUG1994</a:t>
            </a:r>
          </a:p>
        </p:txBody>
      </p:sp>
      <p:sp>
        <p:nvSpPr>
          <p:cNvPr id="2" name="Slide Number Placeholder 1"/>
          <p:cNvSpPr>
            <a:spLocks noGrp="1"/>
          </p:cNvSpPr>
          <p:nvPr>
            <p:ph type="sldNum" sz="quarter" idx="12"/>
          </p:nvPr>
        </p:nvSpPr>
        <p:spPr/>
        <p:txBody>
          <a:bodyPr/>
          <a:lstStyle/>
          <a:p>
            <a:fld id="{1B5690DA-E52C-4766-A94E-1DF52523DE10}" type="slidenum">
              <a:rPr lang="en-GB" smtClean="0"/>
              <a:t>19</a:t>
            </a:fld>
            <a:endParaRPr lang="en-GB"/>
          </a:p>
        </p:txBody>
      </p:sp>
    </p:spTree>
    <p:extLst>
      <p:ext uri="{BB962C8B-B14F-4D97-AF65-F5344CB8AC3E}">
        <p14:creationId xmlns:p14="http://schemas.microsoft.com/office/powerpoint/2010/main" val="2660029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55576" y="381000"/>
            <a:ext cx="7340600" cy="685800"/>
          </a:xfrm>
          <a:noFill/>
        </p:spPr>
        <p:txBody>
          <a:bodyPr lIns="92075" tIns="46038" rIns="92075" bIns="46038" anchor="b"/>
          <a:lstStyle/>
          <a:p>
            <a:r>
              <a:rPr lang="en-US" sz="2800" b="1" dirty="0" smtClean="0">
                <a:latin typeface="Barclays Sans" panose="02000503000000000004" pitchFamily="2" charset="0"/>
              </a:rPr>
              <a:t>Using SAS Dates and Time</a:t>
            </a:r>
          </a:p>
        </p:txBody>
      </p:sp>
      <p:sp>
        <p:nvSpPr>
          <p:cNvPr id="6147" name="Rectangle 3"/>
          <p:cNvSpPr>
            <a:spLocks noGrp="1" noChangeArrowheads="1"/>
          </p:cNvSpPr>
          <p:nvPr>
            <p:ph type="body" idx="1"/>
          </p:nvPr>
        </p:nvSpPr>
        <p:spPr>
          <a:xfrm>
            <a:off x="762000" y="1447800"/>
            <a:ext cx="7620000" cy="4343400"/>
          </a:xfrm>
          <a:noFill/>
        </p:spPr>
        <p:txBody>
          <a:bodyPr lIns="92075" tIns="46038" rIns="92075" bIns="46038">
            <a:normAutofit lnSpcReduction="10000"/>
          </a:bodyPr>
          <a:lstStyle/>
          <a:p>
            <a:pPr>
              <a:lnSpc>
                <a:spcPct val="90000"/>
              </a:lnSpc>
              <a:buFontTx/>
              <a:buChar char="•"/>
            </a:pPr>
            <a:r>
              <a:rPr lang="en-US" sz="2400" dirty="0" smtClean="0">
                <a:solidFill>
                  <a:schemeClr val="tx2"/>
                </a:solidFill>
                <a:latin typeface="Barclays Sans" panose="02000503000000000004" pitchFamily="2" charset="0"/>
              </a:rPr>
              <a:t>Using DATES and TIMES in SAS can be difficult to grasp for many programmers</a:t>
            </a:r>
          </a:p>
          <a:p>
            <a:pPr>
              <a:lnSpc>
                <a:spcPct val="90000"/>
              </a:lnSpc>
              <a:buFontTx/>
              <a:buChar char="•"/>
            </a:pPr>
            <a:r>
              <a:rPr lang="en-US" sz="2400" dirty="0" smtClean="0">
                <a:solidFill>
                  <a:schemeClr val="tx2"/>
                </a:solidFill>
                <a:latin typeface="Barclays Sans" panose="02000503000000000004" pitchFamily="2" charset="0"/>
              </a:rPr>
              <a:t>This tutorial will illustrate how to manipulate dates and times in SAS, focusing on:</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DATE and TIME constants</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FORMATS</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INFORMATS</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YEARCUTOFF</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PICTURE FORMATS</a:t>
            </a:r>
          </a:p>
          <a:p>
            <a:pPr marL="809625" lvl="3" indent="-239713">
              <a:lnSpc>
                <a:spcPct val="90000"/>
              </a:lnSpc>
              <a:buFont typeface="Arial" charset="0"/>
              <a:buChar char="•"/>
            </a:pPr>
            <a:r>
              <a:rPr lang="en-US" dirty="0" smtClean="0">
                <a:solidFill>
                  <a:schemeClr val="tx2"/>
                </a:solidFill>
                <a:latin typeface="Barclays Sans" panose="02000503000000000004" pitchFamily="2" charset="0"/>
              </a:rPr>
              <a:t>Speaking of FORMATS: Range Specification for user   FORMATS</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FUNCTIONS</a:t>
            </a:r>
          </a:p>
          <a:p>
            <a:pPr marL="573088" lvl="3" indent="-3175">
              <a:lnSpc>
                <a:spcPct val="90000"/>
              </a:lnSpc>
              <a:buFont typeface="Arial" charset="0"/>
              <a:buChar char="•"/>
            </a:pPr>
            <a:r>
              <a:rPr lang="en-US" dirty="0" smtClean="0">
                <a:solidFill>
                  <a:schemeClr val="tx2"/>
                </a:solidFill>
                <a:latin typeface="Barclays Sans" panose="02000503000000000004" pitchFamily="2" charset="0"/>
              </a:rPr>
              <a:t>  Using DATE and TIME in macros</a:t>
            </a:r>
          </a:p>
        </p:txBody>
      </p:sp>
      <p:sp>
        <p:nvSpPr>
          <p:cNvPr id="2" name="Slide Number Placeholder 1"/>
          <p:cNvSpPr>
            <a:spLocks noGrp="1"/>
          </p:cNvSpPr>
          <p:nvPr>
            <p:ph type="sldNum" sz="quarter" idx="12"/>
          </p:nvPr>
        </p:nvSpPr>
        <p:spPr/>
        <p:txBody>
          <a:bodyPr/>
          <a:lstStyle/>
          <a:p>
            <a:fld id="{1B5690DA-E52C-4766-A94E-1DF52523DE10}" type="slidenum">
              <a:rPr lang="en-GB" smtClean="0"/>
              <a:t>2</a:t>
            </a:fld>
            <a:endParaRPr lang="en-GB"/>
          </a:p>
        </p:txBody>
      </p:sp>
    </p:spTree>
    <p:extLst>
      <p:ext uri="{BB962C8B-B14F-4D97-AF65-F5344CB8AC3E}">
        <p14:creationId xmlns:p14="http://schemas.microsoft.com/office/powerpoint/2010/main" val="28341461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552" y="0"/>
            <a:ext cx="7772400" cy="1143000"/>
          </a:xfrm>
          <a:noFill/>
        </p:spPr>
        <p:txBody>
          <a:bodyPr/>
          <a:lstStyle/>
          <a:p>
            <a:r>
              <a:rPr lang="en-US" b="1" dirty="0" smtClean="0"/>
              <a:t>DATE &amp; TIME FUNCTIONS</a:t>
            </a:r>
          </a:p>
        </p:txBody>
      </p:sp>
      <p:sp>
        <p:nvSpPr>
          <p:cNvPr id="23555" name="Rectangle 3"/>
          <p:cNvSpPr>
            <a:spLocks noChangeArrowheads="1"/>
          </p:cNvSpPr>
          <p:nvPr/>
        </p:nvSpPr>
        <p:spPr bwMode="auto">
          <a:xfrm>
            <a:off x="609600" y="1066800"/>
            <a:ext cx="7848600" cy="954750"/>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smtClean="0">
                <a:solidFill>
                  <a:schemeClr val="tx2"/>
                </a:solidFill>
                <a:latin typeface="Barclays Sans" panose="02000503000000000004" pitchFamily="2" charset="0"/>
              </a:rPr>
              <a:t>Anchoring dates</a:t>
            </a:r>
          </a:p>
          <a:p>
            <a:pPr marL="342900" indent="-342900">
              <a:buFont typeface="Arial" panose="020B0604020202020204" pitchFamily="34" charset="0"/>
              <a:buChar char="•"/>
            </a:pPr>
            <a:r>
              <a:rPr lang="en-US" sz="1600" dirty="0" smtClean="0">
                <a:solidFill>
                  <a:schemeClr val="tx2"/>
                </a:solidFill>
                <a:latin typeface="Barclays Sans" panose="02000503000000000004" pitchFamily="2" charset="0"/>
              </a:rPr>
              <a:t>Your macroeconomic data maybe anchored to the first of the month or last but your matching date may not be anchored to those dates.</a:t>
            </a:r>
            <a:endParaRPr lang="en-US" sz="1600" dirty="0">
              <a:solidFill>
                <a:schemeClr val="tx2"/>
              </a:solidFill>
              <a:latin typeface="Barclays Sans" panose="02000503000000000004" pitchFamily="2" charset="0"/>
            </a:endParaRPr>
          </a:p>
        </p:txBody>
      </p:sp>
      <p:sp>
        <p:nvSpPr>
          <p:cNvPr id="23556" name="Rectangle 4"/>
          <p:cNvSpPr>
            <a:spLocks noChangeArrowheads="1"/>
          </p:cNvSpPr>
          <p:nvPr/>
        </p:nvSpPr>
        <p:spPr bwMode="auto">
          <a:xfrm>
            <a:off x="533400" y="2216394"/>
            <a:ext cx="7467600" cy="2308966"/>
          </a:xfrm>
          <a:prstGeom prst="rect">
            <a:avLst/>
          </a:prstGeom>
          <a:noFill/>
          <a:ln w="9525">
            <a:solidFill>
              <a:schemeClr val="accent1"/>
            </a:solidFill>
            <a:miter lim="800000"/>
            <a:headEnd/>
            <a:tailEnd/>
          </a:ln>
        </p:spPr>
        <p:txBody>
          <a:bodyPr lIns="92075" tIns="46038" rIns="92075" bIns="46038">
            <a:spAutoFit/>
          </a:bodyPr>
          <a:lstStyle/>
          <a:p>
            <a:pPr marL="342900" indent="-342900"/>
            <a:r>
              <a:rPr lang="en-US" b="1" dirty="0">
                <a:latin typeface="Courier New" panose="02070309020205020404" pitchFamily="49" charset="0"/>
                <a:cs typeface="Courier New" panose="02070309020205020404" pitchFamily="49" charset="0"/>
              </a:rPr>
              <a:t>data _null_;</a:t>
            </a:r>
          </a:p>
          <a:p>
            <a:pPr marL="342900" indent="-342900"/>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asofdate</a:t>
            </a:r>
            <a:r>
              <a:rPr lang="en-US" b="1" dirty="0">
                <a:latin typeface="Courier New" panose="02070309020205020404" pitchFamily="49" charset="0"/>
                <a:cs typeface="Courier New" panose="02070309020205020404" pitchFamily="49" charset="0"/>
              </a:rPr>
              <a:t>= '31AUG1994'd;</a:t>
            </a:r>
          </a:p>
          <a:p>
            <a:pPr marL="342900" indent="-342900"/>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refdate</a:t>
            </a:r>
            <a:r>
              <a:rPr lang="en-US" b="1" dirty="0">
                <a:latin typeface="Courier New" panose="02070309020205020404" pitchFamily="49" charset="0"/>
                <a:cs typeface="Courier New" panose="02070309020205020404" pitchFamily="49" charset="0"/>
              </a:rPr>
              <a:t> = '04AUG1994'd;</a:t>
            </a:r>
          </a:p>
          <a:p>
            <a:pPr marL="342900" indent="-342900"/>
            <a:r>
              <a:rPr lang="en-US" b="1" dirty="0">
                <a:latin typeface="Courier New" panose="02070309020205020404" pitchFamily="49" charset="0"/>
                <a:cs typeface="Courier New" panose="02070309020205020404" pitchFamily="49" charset="0"/>
              </a:rPr>
              <a:t>  refdate1  =  </a:t>
            </a:r>
            <a:r>
              <a:rPr lang="en-US" b="1" dirty="0" err="1">
                <a:latin typeface="Courier New" panose="02070309020205020404" pitchFamily="49" charset="0"/>
                <a:cs typeface="Courier New" panose="02070309020205020404" pitchFamily="49" charset="0"/>
              </a:rPr>
              <a:t>intnx</a:t>
            </a:r>
            <a:r>
              <a:rPr lang="en-US" b="1" dirty="0">
                <a:latin typeface="Courier New" panose="02070309020205020404" pitchFamily="49" charset="0"/>
                <a:cs typeface="Courier New" panose="02070309020205020404" pitchFamily="49" charset="0"/>
              </a:rPr>
              <a:t>('month', </a:t>
            </a:r>
            <a:r>
              <a:rPr lang="en-US" b="1" dirty="0" err="1">
                <a:latin typeface="Courier New" panose="02070309020205020404" pitchFamily="49" charset="0"/>
                <a:cs typeface="Courier New" panose="02070309020205020404" pitchFamily="49" charset="0"/>
              </a:rPr>
              <a:t>refdate</a:t>
            </a:r>
            <a:r>
              <a:rPr lang="en-US" b="1" dirty="0">
                <a:latin typeface="Courier New" panose="02070309020205020404" pitchFamily="49" charset="0"/>
                <a:cs typeface="Courier New" panose="02070309020205020404" pitchFamily="49" charset="0"/>
              </a:rPr>
              <a:t> ,0,'e');</a:t>
            </a:r>
          </a:p>
          <a:p>
            <a:pPr marL="342900" indent="-342900"/>
            <a:r>
              <a:rPr lang="en-US" b="1" dirty="0">
                <a:latin typeface="Courier New" panose="02070309020205020404" pitchFamily="49" charset="0"/>
                <a:cs typeface="Courier New" panose="02070309020205020404" pitchFamily="49" charset="0"/>
              </a:rPr>
              <a:t>  refdate2  =  </a:t>
            </a:r>
            <a:r>
              <a:rPr lang="en-US" b="1" dirty="0" err="1">
                <a:latin typeface="Courier New" panose="02070309020205020404" pitchFamily="49" charset="0"/>
                <a:cs typeface="Courier New" panose="02070309020205020404" pitchFamily="49" charset="0"/>
              </a:rPr>
              <a:t>intnx</a:t>
            </a:r>
            <a:r>
              <a:rPr lang="en-US" b="1" dirty="0">
                <a:latin typeface="Courier New" panose="02070309020205020404" pitchFamily="49" charset="0"/>
                <a:cs typeface="Courier New" panose="02070309020205020404" pitchFamily="49" charset="0"/>
              </a:rPr>
              <a:t>('month', </a:t>
            </a:r>
            <a:r>
              <a:rPr lang="en-US" b="1" dirty="0" err="1">
                <a:latin typeface="Courier New" panose="02070309020205020404" pitchFamily="49" charset="0"/>
                <a:cs typeface="Courier New" panose="02070309020205020404" pitchFamily="49" charset="0"/>
              </a:rPr>
              <a:t>refdate</a:t>
            </a:r>
            <a:r>
              <a:rPr lang="en-US" b="1" dirty="0">
                <a:latin typeface="Courier New" panose="02070309020205020404" pitchFamily="49" charset="0"/>
                <a:cs typeface="Courier New" panose="02070309020205020404" pitchFamily="49" charset="0"/>
              </a:rPr>
              <a:t>, 1) -1;</a:t>
            </a:r>
          </a:p>
          <a:p>
            <a:pPr marL="342900" indent="-342900"/>
            <a:r>
              <a:rPr lang="en-US" b="1" dirty="0">
                <a:latin typeface="Courier New" panose="02070309020205020404" pitchFamily="49" charset="0"/>
                <a:cs typeface="Courier New" panose="02070309020205020404" pitchFamily="49" charset="0"/>
              </a:rPr>
              <a:t>  put </a:t>
            </a:r>
            <a:r>
              <a:rPr lang="en-US" b="1" dirty="0" err="1">
                <a:latin typeface="Courier New" panose="02070309020205020404" pitchFamily="49" charset="0"/>
                <a:cs typeface="Courier New" panose="02070309020205020404" pitchFamily="49" charset="0"/>
              </a:rPr>
              <a:t>asofdate</a:t>
            </a:r>
            <a:r>
              <a:rPr lang="en-US" b="1" dirty="0">
                <a:latin typeface="Courier New" panose="02070309020205020404" pitchFamily="49" charset="0"/>
                <a:cs typeface="Courier New" panose="02070309020205020404" pitchFamily="49" charset="0"/>
              </a:rPr>
              <a:t>=date9.  </a:t>
            </a:r>
            <a:r>
              <a:rPr lang="en-US" b="1" dirty="0" err="1">
                <a:latin typeface="Courier New" panose="02070309020205020404" pitchFamily="49" charset="0"/>
                <a:cs typeface="Courier New" panose="02070309020205020404" pitchFamily="49" charset="0"/>
              </a:rPr>
              <a:t>refdate</a:t>
            </a:r>
            <a:r>
              <a:rPr lang="en-US" b="1" dirty="0">
                <a:latin typeface="Courier New" panose="02070309020205020404" pitchFamily="49" charset="0"/>
                <a:cs typeface="Courier New" panose="02070309020205020404" pitchFamily="49" charset="0"/>
              </a:rPr>
              <a:t>=date9. refdate1=date9.</a:t>
            </a:r>
          </a:p>
          <a:p>
            <a:pPr marL="342900" indent="-342900"/>
            <a:r>
              <a:rPr lang="en-US" b="1" dirty="0">
                <a:latin typeface="Courier New" panose="02070309020205020404" pitchFamily="49" charset="0"/>
                <a:cs typeface="Courier New" panose="02070309020205020404" pitchFamily="49" charset="0"/>
              </a:rPr>
              <a:t>     refdate2=date9.;</a:t>
            </a:r>
          </a:p>
          <a:p>
            <a:pPr marL="342900" indent="-342900"/>
            <a:r>
              <a:rPr lang="en-US" b="1" dirty="0">
                <a:latin typeface="Courier New" panose="02070309020205020404" pitchFamily="49" charset="0"/>
                <a:cs typeface="Courier New" panose="02070309020205020404" pitchFamily="49" charset="0"/>
              </a:rPr>
              <a:t>run;</a:t>
            </a:r>
          </a:p>
        </p:txBody>
      </p:sp>
      <p:sp>
        <p:nvSpPr>
          <p:cNvPr id="23557" name="Rectangle 5"/>
          <p:cNvSpPr>
            <a:spLocks noChangeArrowheads="1"/>
          </p:cNvSpPr>
          <p:nvPr/>
        </p:nvSpPr>
        <p:spPr bwMode="auto">
          <a:xfrm>
            <a:off x="467544" y="4891088"/>
            <a:ext cx="8280920" cy="308419"/>
          </a:xfrm>
          <a:prstGeom prst="rect">
            <a:avLst/>
          </a:prstGeom>
          <a:solidFill>
            <a:schemeClr val="bg2"/>
          </a:solidFill>
          <a:ln w="9525" algn="ctr">
            <a:noFill/>
            <a:miter lim="800000"/>
            <a:headEnd/>
            <a:tailEnd/>
          </a:ln>
        </p:spPr>
        <p:txBody>
          <a:bodyPr wrap="square" lIns="92075" tIns="46038" rIns="92075" bIns="46038">
            <a:spAutoFit/>
          </a:bodyPr>
          <a:lstStyle/>
          <a:p>
            <a:pPr marL="342900" indent="-342900"/>
            <a:r>
              <a:rPr lang="en-US" sz="1400" b="1" dirty="0" err="1">
                <a:latin typeface="Courier New" panose="02070309020205020404" pitchFamily="49" charset="0"/>
                <a:cs typeface="Courier New" panose="02070309020205020404" pitchFamily="49" charset="0"/>
              </a:rPr>
              <a:t>asofdate</a:t>
            </a:r>
            <a:r>
              <a:rPr lang="en-US" sz="1400" b="1" dirty="0">
                <a:latin typeface="Courier New" panose="02070309020205020404" pitchFamily="49" charset="0"/>
                <a:cs typeface="Courier New" panose="02070309020205020404" pitchFamily="49" charset="0"/>
              </a:rPr>
              <a:t>=31AUG1994 </a:t>
            </a:r>
            <a:r>
              <a:rPr lang="en-US" sz="1400" b="1" dirty="0" err="1">
                <a:latin typeface="Courier New" panose="02070309020205020404" pitchFamily="49" charset="0"/>
                <a:cs typeface="Courier New" panose="02070309020205020404" pitchFamily="49" charset="0"/>
              </a:rPr>
              <a:t>refdate</a:t>
            </a:r>
            <a:r>
              <a:rPr lang="en-US" sz="1400" b="1" dirty="0">
                <a:latin typeface="Courier New" panose="02070309020205020404" pitchFamily="49" charset="0"/>
                <a:cs typeface="Courier New" panose="02070309020205020404" pitchFamily="49" charset="0"/>
              </a:rPr>
              <a:t>=04AUG1994 refdate1=31AUG1994 refdate2=31AUG1994</a:t>
            </a:r>
          </a:p>
        </p:txBody>
      </p:sp>
      <p:sp>
        <p:nvSpPr>
          <p:cNvPr id="2" name="Slide Number Placeholder 1"/>
          <p:cNvSpPr>
            <a:spLocks noGrp="1"/>
          </p:cNvSpPr>
          <p:nvPr>
            <p:ph type="sldNum" sz="quarter" idx="12"/>
          </p:nvPr>
        </p:nvSpPr>
        <p:spPr/>
        <p:txBody>
          <a:bodyPr/>
          <a:lstStyle/>
          <a:p>
            <a:fld id="{1B5690DA-E52C-4766-A94E-1DF52523DE10}" type="slidenum">
              <a:rPr lang="en-GB" smtClean="0"/>
              <a:t>20</a:t>
            </a:fld>
            <a:endParaRPr lang="en-GB"/>
          </a:p>
        </p:txBody>
      </p:sp>
    </p:spTree>
    <p:extLst>
      <p:ext uri="{BB962C8B-B14F-4D97-AF65-F5344CB8AC3E}">
        <p14:creationId xmlns:p14="http://schemas.microsoft.com/office/powerpoint/2010/main" val="1408738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9552" y="0"/>
            <a:ext cx="7772400" cy="1143000"/>
          </a:xfrm>
          <a:noFill/>
        </p:spPr>
        <p:txBody>
          <a:bodyPr/>
          <a:lstStyle/>
          <a:p>
            <a:r>
              <a:rPr lang="en-US" b="1" dirty="0" smtClean="0"/>
              <a:t>Picture Formats</a:t>
            </a:r>
          </a:p>
        </p:txBody>
      </p:sp>
      <p:sp>
        <p:nvSpPr>
          <p:cNvPr id="24579" name="Rectangle 3"/>
          <p:cNvSpPr>
            <a:spLocks noChangeArrowheads="1"/>
          </p:cNvSpPr>
          <p:nvPr/>
        </p:nvSpPr>
        <p:spPr bwMode="auto">
          <a:xfrm>
            <a:off x="611560" y="1066800"/>
            <a:ext cx="784664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a:solidFill>
                  <a:schemeClr val="tx2"/>
                </a:solidFill>
                <a:latin typeface="Barclays Sans" panose="02000503000000000004" pitchFamily="2" charset="0"/>
              </a:rPr>
              <a:t>Date and Time Directives in PICTURE FORMATS</a:t>
            </a:r>
          </a:p>
        </p:txBody>
      </p:sp>
      <p:sp>
        <p:nvSpPr>
          <p:cNvPr id="24580" name="Rectangle 4"/>
          <p:cNvSpPr>
            <a:spLocks noChangeArrowheads="1"/>
          </p:cNvSpPr>
          <p:nvPr/>
        </p:nvSpPr>
        <p:spPr bwMode="auto">
          <a:xfrm>
            <a:off x="533400" y="1828801"/>
            <a:ext cx="7062936" cy="3540073"/>
          </a:xfrm>
          <a:prstGeom prst="rect">
            <a:avLst/>
          </a:prstGeom>
          <a:noFill/>
          <a:ln w="9525">
            <a:solidFill>
              <a:schemeClr val="accent1"/>
            </a:solidFill>
            <a:miter lim="800000"/>
            <a:headEnd/>
            <a:tailEnd/>
          </a:ln>
        </p:spPr>
        <p:txBody>
          <a:bodyPr wrap="square" lIns="92075" tIns="46038" rIns="92075" bIns="46038">
            <a:spAutoFit/>
          </a:bodyPr>
          <a:lstStyle/>
          <a:p>
            <a:pPr marL="342900" indent="-342900" algn="l"/>
            <a:r>
              <a:rPr lang="en-US" sz="1400" b="1" dirty="0" err="1">
                <a:latin typeface="Courier New" panose="02070309020205020404" pitchFamily="49" charset="0"/>
                <a:cs typeface="Courier New" panose="02070309020205020404" pitchFamily="49" charset="0"/>
              </a:rPr>
              <a:t>proc</a:t>
            </a:r>
            <a:r>
              <a:rPr lang="en-US" sz="1400" b="1" dirty="0">
                <a:latin typeface="Courier New" panose="02070309020205020404" pitchFamily="49" charset="0"/>
                <a:cs typeface="Courier New" panose="02070309020205020404" pitchFamily="49" charset="0"/>
              </a:rPr>
              <a:t> format;</a:t>
            </a:r>
          </a:p>
          <a:p>
            <a:pPr marL="342900" indent="-342900" algn="l"/>
            <a:r>
              <a:rPr lang="en-US" sz="1400" b="1" dirty="0">
                <a:latin typeface="Courier New" panose="02070309020205020404" pitchFamily="49" charset="0"/>
                <a:cs typeface="Courier New" panose="02070309020205020404" pitchFamily="49" charset="0"/>
              </a:rPr>
              <a:t>  picture </a:t>
            </a:r>
            <a:r>
              <a:rPr lang="en-US" sz="1400" b="1" dirty="0" err="1">
                <a:latin typeface="Courier New" panose="02070309020205020404" pitchFamily="49" charset="0"/>
                <a:cs typeface="Courier New" panose="02070309020205020404" pitchFamily="49" charset="0"/>
              </a:rPr>
              <a:t>dt</a:t>
            </a:r>
            <a:r>
              <a:rPr lang="en-US" sz="1400" b="1" dirty="0">
                <a:latin typeface="Courier New" panose="02070309020205020404" pitchFamily="49" charset="0"/>
                <a:cs typeface="Courier New" panose="02070309020205020404" pitchFamily="49" charset="0"/>
              </a:rPr>
              <a:t> </a:t>
            </a:r>
          </a:p>
          <a:p>
            <a:pPr marL="342900" indent="-342900" algn="l"/>
            <a:r>
              <a:rPr lang="en-US" sz="1400" b="1" dirty="0">
                <a:latin typeface="Courier New" panose="02070309020205020404" pitchFamily="49" charset="0"/>
                <a:cs typeface="Courier New" panose="02070309020205020404" pitchFamily="49" charset="0"/>
              </a:rPr>
              <a:t>   low-high = 'TIME STAMP: %A %B %d, %Y.'</a:t>
            </a:r>
          </a:p>
          <a:p>
            <a:pPr marL="342900" indent="-342900" algn="l"/>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datatype</a:t>
            </a:r>
            <a:r>
              <a:rPr lang="en-US" sz="1400" b="1" dirty="0">
                <a:latin typeface="Courier New" panose="02070309020205020404" pitchFamily="49" charset="0"/>
                <a:cs typeface="Courier New" panose="02070309020205020404" pitchFamily="49" charset="0"/>
              </a:rPr>
              <a:t>=date)</a:t>
            </a:r>
          </a:p>
          <a:p>
            <a:pPr marL="342900" indent="-342900" algn="l"/>
            <a:r>
              <a:rPr lang="en-US" sz="1400" b="1" dirty="0">
                <a:latin typeface="Courier New" panose="02070309020205020404" pitchFamily="49" charset="0"/>
                <a:cs typeface="Courier New" panose="02070309020205020404" pitchFamily="49" charset="0"/>
              </a:rPr>
              <a:t>  ;</a:t>
            </a:r>
          </a:p>
          <a:p>
            <a:pPr marL="342900" indent="-342900" algn="l"/>
            <a:r>
              <a:rPr lang="en-US" sz="1400" b="1" dirty="0">
                <a:latin typeface="Courier New" panose="02070309020205020404" pitchFamily="49" charset="0"/>
                <a:cs typeface="Courier New" panose="02070309020205020404" pitchFamily="49" charset="0"/>
              </a:rPr>
              <a:t>  picture tm </a:t>
            </a:r>
          </a:p>
          <a:p>
            <a:pPr marL="342900" indent="-342900" algn="l"/>
            <a:r>
              <a:rPr lang="en-US" sz="1400" b="1" dirty="0">
                <a:latin typeface="Courier New" panose="02070309020205020404" pitchFamily="49" charset="0"/>
                <a:cs typeface="Courier New" panose="02070309020205020404" pitchFamily="49" charset="0"/>
              </a:rPr>
              <a:t>    low-high = '%I:%M.%</a:t>
            </a:r>
            <a:r>
              <a:rPr lang="en-US" sz="1400" b="1" dirty="0" err="1">
                <a:latin typeface="Courier New" panose="02070309020205020404" pitchFamily="49" charset="0"/>
                <a:cs typeface="Courier New" panose="02070309020205020404" pitchFamily="49" charset="0"/>
              </a:rPr>
              <a:t>S%p</a:t>
            </a:r>
            <a:r>
              <a:rPr lang="en-US" sz="1400" b="1" dirty="0">
                <a:latin typeface="Courier New" panose="02070309020205020404" pitchFamily="49" charset="0"/>
                <a:cs typeface="Courier New" panose="02070309020205020404" pitchFamily="49" charset="0"/>
              </a:rPr>
              <a:t>'</a:t>
            </a:r>
          </a:p>
          <a:p>
            <a:pPr marL="342900" indent="-342900" algn="l"/>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datatype</a:t>
            </a:r>
            <a:r>
              <a:rPr lang="en-US" sz="1400" b="1" dirty="0">
                <a:latin typeface="Courier New" panose="02070309020205020404" pitchFamily="49" charset="0"/>
                <a:cs typeface="Courier New" panose="02070309020205020404" pitchFamily="49" charset="0"/>
              </a:rPr>
              <a:t>=time)</a:t>
            </a:r>
          </a:p>
          <a:p>
            <a:pPr marL="342900" indent="-342900" algn="l"/>
            <a:r>
              <a:rPr lang="en-US" sz="1400" b="1" dirty="0">
                <a:latin typeface="Courier New" panose="02070309020205020404" pitchFamily="49" charset="0"/>
                <a:cs typeface="Courier New" panose="02070309020205020404" pitchFamily="49" charset="0"/>
              </a:rPr>
              <a:t>  ;</a:t>
            </a:r>
          </a:p>
          <a:p>
            <a:pPr marL="342900" indent="-342900" algn="l"/>
            <a:endParaRPr lang="en-US" sz="1400" b="1" dirty="0">
              <a:latin typeface="Courier New" panose="02070309020205020404" pitchFamily="49" charset="0"/>
              <a:cs typeface="Courier New" panose="02070309020205020404" pitchFamily="49" charset="0"/>
            </a:endParaRPr>
          </a:p>
          <a:p>
            <a:pPr marL="342900" indent="-342900" algn="l"/>
            <a:r>
              <a:rPr lang="en-US" sz="1400" b="1" dirty="0">
                <a:latin typeface="Courier New" panose="02070309020205020404" pitchFamily="49" charset="0"/>
                <a:cs typeface="Courier New" panose="02070309020205020404" pitchFamily="49" charset="0"/>
              </a:rPr>
              <a:t>data _null_;</a:t>
            </a:r>
          </a:p>
          <a:p>
            <a:pPr marL="342900" indent="-342900" algn="l"/>
            <a:r>
              <a:rPr lang="en-US" sz="1400" b="1" dirty="0">
                <a:latin typeface="Courier New" panose="02070309020205020404" pitchFamily="49" charset="0"/>
                <a:cs typeface="Courier New" panose="02070309020205020404" pitchFamily="49" charset="0"/>
              </a:rPr>
              <a:t>  file print;</a:t>
            </a:r>
          </a:p>
          <a:p>
            <a:pPr marL="342900" indent="-342900" algn="l"/>
            <a:r>
              <a:rPr lang="en-US" sz="1400" b="1" dirty="0">
                <a:latin typeface="Courier New" panose="02070309020205020404" pitchFamily="49" charset="0"/>
                <a:cs typeface="Courier New" panose="02070309020205020404" pitchFamily="49" charset="0"/>
              </a:rPr>
              <a:t>  now = today();</a:t>
            </a:r>
          </a:p>
          <a:p>
            <a:pPr marL="342900" indent="-342900" algn="l"/>
            <a:r>
              <a:rPr lang="en-US" sz="1400" b="1" dirty="0">
                <a:latin typeface="Courier New" panose="02070309020205020404" pitchFamily="49" charset="0"/>
                <a:cs typeface="Courier New" panose="02070309020205020404" pitchFamily="49" charset="0"/>
              </a:rPr>
              <a:t>  tm = time();</a:t>
            </a:r>
          </a:p>
          <a:p>
            <a:pPr marL="342900" indent="-342900" algn="l"/>
            <a:r>
              <a:rPr lang="en-US" sz="1400" b="1" dirty="0">
                <a:latin typeface="Courier New" panose="02070309020205020404" pitchFamily="49" charset="0"/>
                <a:cs typeface="Courier New" panose="02070309020205020404" pitchFamily="49" charset="0"/>
              </a:rPr>
              <a:t>  put  now dt40.  tm </a:t>
            </a:r>
            <a:r>
              <a:rPr lang="en-US" sz="1400" b="1" dirty="0" err="1">
                <a:latin typeface="Courier New" panose="02070309020205020404" pitchFamily="49" charset="0"/>
                <a:cs typeface="Courier New" panose="02070309020205020404" pitchFamily="49" charset="0"/>
              </a:rPr>
              <a:t>tm</a:t>
            </a:r>
            <a:r>
              <a:rPr lang="en-US" sz="1400" b="1" dirty="0">
                <a:latin typeface="Courier New" panose="02070309020205020404" pitchFamily="49" charset="0"/>
                <a:cs typeface="Courier New" panose="02070309020205020404" pitchFamily="49" charset="0"/>
              </a:rPr>
              <a:t>.;</a:t>
            </a:r>
          </a:p>
          <a:p>
            <a:pPr marL="342900" indent="-342900" algn="l"/>
            <a:r>
              <a:rPr lang="en-US" sz="1400" b="1" dirty="0">
                <a:latin typeface="Courier New" panose="02070309020205020404" pitchFamily="49" charset="0"/>
                <a:cs typeface="Courier New" panose="02070309020205020404" pitchFamily="49" charset="0"/>
              </a:rPr>
              <a:t>run;</a:t>
            </a:r>
          </a:p>
        </p:txBody>
      </p:sp>
      <p:sp>
        <p:nvSpPr>
          <p:cNvPr id="24581" name="Rectangle 5"/>
          <p:cNvSpPr>
            <a:spLocks noChangeArrowheads="1"/>
          </p:cNvSpPr>
          <p:nvPr/>
        </p:nvSpPr>
        <p:spPr bwMode="auto">
          <a:xfrm>
            <a:off x="991825" y="5733256"/>
            <a:ext cx="7010400" cy="366712"/>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dirty="0" smtClean="0"/>
              <a:t>TIME </a:t>
            </a:r>
            <a:r>
              <a:rPr lang="en-US" dirty="0"/>
              <a:t>STAMP: Thursday March 16, 2017.  2:2.23PM</a:t>
            </a:r>
            <a:endParaRPr lang="en-US" sz="1800" dirty="0"/>
          </a:p>
        </p:txBody>
      </p:sp>
      <p:sp>
        <p:nvSpPr>
          <p:cNvPr id="2" name="Slide Number Placeholder 1"/>
          <p:cNvSpPr>
            <a:spLocks noGrp="1"/>
          </p:cNvSpPr>
          <p:nvPr>
            <p:ph type="sldNum" sz="quarter" idx="12"/>
          </p:nvPr>
        </p:nvSpPr>
        <p:spPr/>
        <p:txBody>
          <a:bodyPr/>
          <a:lstStyle/>
          <a:p>
            <a:fld id="{1B5690DA-E52C-4766-A94E-1DF52523DE10}" type="slidenum">
              <a:rPr lang="en-GB" smtClean="0"/>
              <a:t>21</a:t>
            </a:fld>
            <a:endParaRPr lang="en-GB"/>
          </a:p>
        </p:txBody>
      </p:sp>
    </p:spTree>
    <p:extLst>
      <p:ext uri="{BB962C8B-B14F-4D97-AF65-F5344CB8AC3E}">
        <p14:creationId xmlns:p14="http://schemas.microsoft.com/office/powerpoint/2010/main" val="6148830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0"/>
            <a:ext cx="7772400" cy="1143000"/>
          </a:xfrm>
          <a:noFill/>
        </p:spPr>
        <p:txBody>
          <a:bodyPr/>
          <a:lstStyle/>
          <a:p>
            <a:r>
              <a:rPr lang="en-US" b="1" dirty="0" smtClean="0"/>
              <a:t>Picture Formats</a:t>
            </a:r>
          </a:p>
        </p:txBody>
      </p:sp>
      <p:sp>
        <p:nvSpPr>
          <p:cNvPr id="25603" name="Rectangle 3"/>
          <p:cNvSpPr>
            <a:spLocks noChangeArrowheads="1"/>
          </p:cNvSpPr>
          <p:nvPr/>
        </p:nvSpPr>
        <p:spPr bwMode="auto">
          <a:xfrm>
            <a:off x="755576" y="836712"/>
            <a:ext cx="7848872"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a:solidFill>
                  <a:schemeClr val="tx2"/>
                </a:solidFill>
                <a:latin typeface="Barclays Sans" panose="02000503000000000004" pitchFamily="2" charset="0"/>
              </a:rPr>
              <a:t>Available Directives</a:t>
            </a:r>
          </a:p>
        </p:txBody>
      </p:sp>
      <p:sp>
        <p:nvSpPr>
          <p:cNvPr id="25604" name="Rectangle 4"/>
          <p:cNvSpPr>
            <a:spLocks noChangeArrowheads="1"/>
          </p:cNvSpPr>
          <p:nvPr/>
        </p:nvSpPr>
        <p:spPr bwMode="auto">
          <a:xfrm>
            <a:off x="704800" y="1398712"/>
            <a:ext cx="7467600" cy="3232296"/>
          </a:xfrm>
          <a:prstGeom prst="rect">
            <a:avLst/>
          </a:prstGeom>
          <a:solidFill>
            <a:schemeClr val="bg1"/>
          </a:solidFill>
          <a:ln w="9525" algn="ctr">
            <a:noFill/>
            <a:miter lim="800000"/>
            <a:headEnd/>
            <a:tailEnd/>
          </a:ln>
        </p:spPr>
        <p:txBody>
          <a:bodyPr lIns="92075" tIns="46038" rIns="92075" bIns="46038">
            <a:spAutoFit/>
          </a:bodyPr>
          <a:lstStyle/>
          <a:p>
            <a:pPr marL="342900" indent="-342900" algn="l">
              <a:buFontTx/>
              <a:buChar char="•"/>
            </a:pPr>
            <a:r>
              <a:rPr lang="en-US" sz="1200" dirty="0">
                <a:solidFill>
                  <a:schemeClr val="tx2"/>
                </a:solidFill>
                <a:latin typeface="Barclays Sans" panose="02000503000000000004" pitchFamily="2" charset="0"/>
              </a:rPr>
              <a:t>%a  Locale's abbreviated weekday name</a:t>
            </a:r>
          </a:p>
          <a:p>
            <a:pPr marL="342900" indent="-342900" algn="l">
              <a:buFontTx/>
              <a:buChar char="•"/>
            </a:pPr>
            <a:r>
              <a:rPr lang="en-US" sz="1200" dirty="0">
                <a:solidFill>
                  <a:schemeClr val="tx2"/>
                </a:solidFill>
                <a:latin typeface="Barclays Sans" panose="02000503000000000004" pitchFamily="2" charset="0"/>
              </a:rPr>
              <a:t>%A  Locale's full weekday name</a:t>
            </a:r>
          </a:p>
          <a:p>
            <a:pPr marL="342900" indent="-342900" algn="l">
              <a:buFontTx/>
              <a:buChar char="•"/>
            </a:pPr>
            <a:r>
              <a:rPr lang="en-US" sz="1200" dirty="0">
                <a:solidFill>
                  <a:schemeClr val="tx2"/>
                </a:solidFill>
                <a:latin typeface="Barclays Sans" panose="02000503000000000004" pitchFamily="2" charset="0"/>
              </a:rPr>
              <a:t>%b  Locale's abbreviated month name</a:t>
            </a:r>
          </a:p>
          <a:p>
            <a:pPr marL="342900" indent="-342900" algn="l">
              <a:buFontTx/>
              <a:buChar char="•"/>
            </a:pPr>
            <a:r>
              <a:rPr lang="en-US" sz="1200" dirty="0">
                <a:solidFill>
                  <a:schemeClr val="tx2"/>
                </a:solidFill>
                <a:latin typeface="Barclays Sans" panose="02000503000000000004" pitchFamily="2" charset="0"/>
              </a:rPr>
              <a:t>%B  Locale's full month name</a:t>
            </a:r>
          </a:p>
          <a:p>
            <a:pPr marL="342900" indent="-342900" algn="l">
              <a:buFontTx/>
              <a:buChar char="•"/>
            </a:pPr>
            <a:r>
              <a:rPr lang="en-US" sz="1200" dirty="0">
                <a:solidFill>
                  <a:schemeClr val="tx2"/>
                </a:solidFill>
                <a:latin typeface="Barclays Sans" panose="02000503000000000004" pitchFamily="2" charset="0"/>
              </a:rPr>
              <a:t>%d  Day of the month as a decimal number (1-31), with no leading zero</a:t>
            </a:r>
          </a:p>
          <a:p>
            <a:pPr marL="342900" indent="-342900" algn="l">
              <a:buFontTx/>
              <a:buChar char="•"/>
            </a:pPr>
            <a:r>
              <a:rPr lang="en-US" sz="1200" dirty="0">
                <a:solidFill>
                  <a:schemeClr val="tx2"/>
                </a:solidFill>
                <a:latin typeface="Barclays Sans" panose="02000503000000000004" pitchFamily="2" charset="0"/>
              </a:rPr>
              <a:t>%H  Hour (24-hour clock) as a decimal number (0-23), with no leading zero</a:t>
            </a:r>
          </a:p>
          <a:p>
            <a:pPr marL="342900" indent="-342900" algn="l">
              <a:buFontTx/>
              <a:buChar char="•"/>
            </a:pPr>
            <a:r>
              <a:rPr lang="en-US" sz="1200" dirty="0">
                <a:solidFill>
                  <a:schemeClr val="tx2"/>
                </a:solidFill>
                <a:latin typeface="Barclays Sans" panose="02000503000000000004" pitchFamily="2" charset="0"/>
              </a:rPr>
              <a:t>%I  Hour (12-hour clock) as a decimal number (1-12), with no leading zero</a:t>
            </a:r>
          </a:p>
          <a:p>
            <a:pPr marL="342900" indent="-342900" algn="l">
              <a:buFontTx/>
              <a:buChar char="•"/>
            </a:pPr>
            <a:r>
              <a:rPr lang="en-US" sz="1200" dirty="0">
                <a:solidFill>
                  <a:schemeClr val="tx2"/>
                </a:solidFill>
                <a:latin typeface="Barclays Sans" panose="02000503000000000004" pitchFamily="2" charset="0"/>
              </a:rPr>
              <a:t>%j  Day of the year as a decimal number (1-366), with no leading zero</a:t>
            </a:r>
          </a:p>
          <a:p>
            <a:pPr marL="342900" indent="-342900" algn="l">
              <a:buFontTx/>
              <a:buChar char="•"/>
            </a:pPr>
            <a:r>
              <a:rPr lang="en-US" sz="1200" dirty="0">
                <a:solidFill>
                  <a:schemeClr val="tx2"/>
                </a:solidFill>
                <a:latin typeface="Barclays Sans" panose="02000503000000000004" pitchFamily="2" charset="0"/>
              </a:rPr>
              <a:t>%m  Month as a decimal number (1-12), with no leading zero</a:t>
            </a:r>
          </a:p>
          <a:p>
            <a:pPr marL="342900" indent="-342900" algn="l">
              <a:buFontTx/>
              <a:buChar char="•"/>
            </a:pPr>
            <a:r>
              <a:rPr lang="en-US" sz="1200" dirty="0">
                <a:solidFill>
                  <a:schemeClr val="tx2"/>
                </a:solidFill>
                <a:latin typeface="Barclays Sans" panose="02000503000000000004" pitchFamily="2" charset="0"/>
              </a:rPr>
              <a:t>%M  Minute as a decimal number (0-59), with no leading zero</a:t>
            </a:r>
          </a:p>
          <a:p>
            <a:pPr marL="342900" indent="-342900" algn="l">
              <a:buFontTx/>
              <a:buChar char="•"/>
            </a:pPr>
            <a:r>
              <a:rPr lang="en-US" sz="1200" dirty="0">
                <a:solidFill>
                  <a:schemeClr val="tx2"/>
                </a:solidFill>
                <a:latin typeface="Barclays Sans" panose="02000503000000000004" pitchFamily="2" charset="0"/>
              </a:rPr>
              <a:t>%p  Locale's equivalent of either AM or PM</a:t>
            </a:r>
          </a:p>
          <a:p>
            <a:pPr marL="342900" indent="-342900" algn="l">
              <a:buFontTx/>
              <a:buChar char="•"/>
            </a:pPr>
            <a:r>
              <a:rPr lang="en-US" sz="1200" dirty="0">
                <a:solidFill>
                  <a:schemeClr val="tx2"/>
                </a:solidFill>
                <a:latin typeface="Barclays Sans" panose="02000503000000000004" pitchFamily="2" charset="0"/>
              </a:rPr>
              <a:t>%S  Second as a decimal number (0-59), with no leading zero</a:t>
            </a:r>
          </a:p>
          <a:p>
            <a:pPr marL="342900" indent="-342900" algn="l">
              <a:buFontTx/>
              <a:buChar char="•"/>
            </a:pPr>
            <a:r>
              <a:rPr lang="en-US" sz="1200" dirty="0">
                <a:solidFill>
                  <a:schemeClr val="tx2"/>
                </a:solidFill>
                <a:latin typeface="Barclays Sans" panose="02000503000000000004" pitchFamily="2" charset="0"/>
              </a:rPr>
              <a:t>%U  Week number of the year (Sunday as the first day of the week) as a decimal number (0,53), with no leading zero</a:t>
            </a:r>
          </a:p>
          <a:p>
            <a:pPr marL="342900" indent="-342900" algn="l">
              <a:buFontTx/>
              <a:buChar char="•"/>
            </a:pPr>
            <a:r>
              <a:rPr lang="en-US" sz="1200" dirty="0">
                <a:solidFill>
                  <a:schemeClr val="tx2"/>
                </a:solidFill>
                <a:latin typeface="Barclays Sans" panose="02000503000000000004" pitchFamily="2" charset="0"/>
              </a:rPr>
              <a:t>%w  Weekday as a decimal number (1= Sunday, 7=Saturday)</a:t>
            </a:r>
          </a:p>
          <a:p>
            <a:pPr marL="342900" indent="-342900" algn="l">
              <a:buFontTx/>
              <a:buChar char="•"/>
            </a:pPr>
            <a:r>
              <a:rPr lang="en-US" sz="1200" dirty="0">
                <a:solidFill>
                  <a:schemeClr val="tx2"/>
                </a:solidFill>
                <a:latin typeface="Barclays Sans" panose="02000503000000000004" pitchFamily="2" charset="0"/>
              </a:rPr>
              <a:t>%y  Year without century as a decimal number (0-99), with no leading zero</a:t>
            </a:r>
          </a:p>
          <a:p>
            <a:pPr marL="342900" indent="-342900" algn="l">
              <a:buFontTx/>
              <a:buChar char="•"/>
            </a:pPr>
            <a:r>
              <a:rPr lang="en-US" sz="1200" dirty="0">
                <a:solidFill>
                  <a:schemeClr val="tx2"/>
                </a:solidFill>
                <a:latin typeface="Barclays Sans" panose="02000503000000000004" pitchFamily="2" charset="0"/>
              </a:rPr>
              <a:t>%Y  Year with century as a decimal </a:t>
            </a:r>
            <a:r>
              <a:rPr lang="en-US" sz="1200" dirty="0" smtClean="0">
                <a:solidFill>
                  <a:schemeClr val="tx2"/>
                </a:solidFill>
                <a:latin typeface="Barclays Sans" panose="02000503000000000004" pitchFamily="2" charset="0"/>
              </a:rPr>
              <a:t>number</a:t>
            </a:r>
            <a:endParaRPr lang="en-US" sz="1200" dirty="0">
              <a:solidFill>
                <a:schemeClr val="tx2"/>
              </a:solidFill>
              <a:latin typeface="Barclays Sans" panose="02000503000000000004" pitchFamily="2" charset="0"/>
            </a:endParaRPr>
          </a:p>
        </p:txBody>
      </p:sp>
      <p:sp>
        <p:nvSpPr>
          <p:cNvPr id="2" name="Slide Number Placeholder 1"/>
          <p:cNvSpPr>
            <a:spLocks noGrp="1"/>
          </p:cNvSpPr>
          <p:nvPr>
            <p:ph type="sldNum" sz="quarter" idx="12"/>
          </p:nvPr>
        </p:nvSpPr>
        <p:spPr/>
        <p:txBody>
          <a:bodyPr/>
          <a:lstStyle/>
          <a:p>
            <a:fld id="{1B5690DA-E52C-4766-A94E-1DF52523DE10}" type="slidenum">
              <a:rPr lang="en-GB" smtClean="0"/>
              <a:t>22</a:t>
            </a:fld>
            <a:endParaRPr lang="en-GB"/>
          </a:p>
        </p:txBody>
      </p:sp>
    </p:spTree>
    <p:extLst>
      <p:ext uri="{BB962C8B-B14F-4D97-AF65-F5344CB8AC3E}">
        <p14:creationId xmlns:p14="http://schemas.microsoft.com/office/powerpoint/2010/main" val="29272333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552" y="0"/>
            <a:ext cx="7772400" cy="1143000"/>
          </a:xfrm>
          <a:noFill/>
        </p:spPr>
        <p:txBody>
          <a:bodyPr/>
          <a:lstStyle/>
          <a:p>
            <a:r>
              <a:rPr lang="en-US" b="1" dirty="0" smtClean="0"/>
              <a:t>Speaking of FORMATS</a:t>
            </a:r>
          </a:p>
        </p:txBody>
      </p:sp>
      <p:sp>
        <p:nvSpPr>
          <p:cNvPr id="26627" name="Rectangle 3"/>
          <p:cNvSpPr>
            <a:spLocks noChangeArrowheads="1"/>
          </p:cNvSpPr>
          <p:nvPr/>
        </p:nvSpPr>
        <p:spPr bwMode="auto">
          <a:xfrm>
            <a:off x="533400" y="1066800"/>
            <a:ext cx="792480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a:solidFill>
                  <a:schemeClr val="tx2"/>
                </a:solidFill>
                <a:latin typeface="Barclays Sans" panose="02000503000000000004" pitchFamily="2" charset="0"/>
              </a:rPr>
              <a:t>Specifying DATE Ranges in </a:t>
            </a:r>
            <a:r>
              <a:rPr lang="en-US" sz="2400" dirty="0" smtClean="0">
                <a:solidFill>
                  <a:schemeClr val="tx2"/>
                </a:solidFill>
                <a:latin typeface="Barclays Sans" panose="02000503000000000004" pitchFamily="2" charset="0"/>
              </a:rPr>
              <a:t>FORMATS</a:t>
            </a:r>
            <a:endParaRPr lang="en-US" sz="2400" dirty="0">
              <a:solidFill>
                <a:schemeClr val="tx2"/>
              </a:solidFill>
              <a:latin typeface="Barclays Sans" panose="02000503000000000004" pitchFamily="2" charset="0"/>
            </a:endParaRPr>
          </a:p>
        </p:txBody>
      </p:sp>
      <p:sp>
        <p:nvSpPr>
          <p:cNvPr id="26628" name="Rectangle 4"/>
          <p:cNvSpPr>
            <a:spLocks noChangeArrowheads="1"/>
          </p:cNvSpPr>
          <p:nvPr/>
        </p:nvSpPr>
        <p:spPr bwMode="auto">
          <a:xfrm>
            <a:off x="533400" y="1828800"/>
            <a:ext cx="7467600" cy="2555188"/>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sz="1600" b="1" dirty="0" err="1">
                <a:latin typeface="Courier New" panose="02070309020205020404" pitchFamily="49" charset="0"/>
                <a:cs typeface="Courier New" panose="02070309020205020404" pitchFamily="49" charset="0"/>
              </a:rPr>
              <a:t>proc</a:t>
            </a:r>
            <a:r>
              <a:rPr lang="en-US" sz="1600" b="1" dirty="0">
                <a:latin typeface="Courier New" panose="02070309020205020404" pitchFamily="49" charset="0"/>
                <a:cs typeface="Courier New" panose="02070309020205020404" pitchFamily="49" charset="0"/>
              </a:rPr>
              <a:t> format;</a:t>
            </a:r>
          </a:p>
          <a:p>
            <a:pPr marL="342900" indent="-342900" algn="l"/>
            <a:r>
              <a:rPr lang="en-US" sz="1600" b="1" dirty="0">
                <a:latin typeface="Courier New" panose="02070309020205020404" pitchFamily="49" charset="0"/>
                <a:cs typeface="Courier New" panose="02070309020205020404" pitchFamily="49" charset="0"/>
              </a:rPr>
              <a:t>  value cost '01jan2007'd - '10jan2007'd = '1.10'</a:t>
            </a:r>
          </a:p>
          <a:p>
            <a:pPr marL="342900" indent="-342900" algn="l"/>
            <a:r>
              <a:rPr lang="en-US" sz="1600" b="1" dirty="0">
                <a:latin typeface="Courier New" panose="02070309020205020404" pitchFamily="49" charset="0"/>
                <a:cs typeface="Courier New" panose="02070309020205020404" pitchFamily="49" charset="0"/>
              </a:rPr>
              <a:t>             '11jan2007'd - '20jan2007'd = '1.20'</a:t>
            </a:r>
          </a:p>
          <a:p>
            <a:pPr marL="342900" indent="-342900" algn="l"/>
            <a:r>
              <a:rPr lang="en-US" sz="1600" b="1" dirty="0">
                <a:latin typeface="Courier New" panose="02070309020205020404" pitchFamily="49" charset="0"/>
                <a:cs typeface="Courier New" panose="02070309020205020404" pitchFamily="49" charset="0"/>
              </a:rPr>
              <a:t>             '21jan2007'd - '31jan2007'd = '1.30'</a:t>
            </a:r>
          </a:p>
          <a:p>
            <a:pPr marL="342900" indent="-342900" algn="l"/>
            <a:r>
              <a:rPr lang="en-US" sz="1600" b="1" dirty="0">
                <a:latin typeface="Courier New" panose="02070309020205020404" pitchFamily="49" charset="0"/>
                <a:cs typeface="Courier New" panose="02070309020205020404" pitchFamily="49" charset="0"/>
              </a:rPr>
              <a:t>  ;</a:t>
            </a:r>
          </a:p>
          <a:p>
            <a:pPr marL="342900" indent="-342900" algn="l"/>
            <a:endParaRPr lang="en-US" sz="1600" b="1" dirty="0">
              <a:latin typeface="Courier New" panose="02070309020205020404" pitchFamily="49" charset="0"/>
              <a:cs typeface="Courier New" panose="02070309020205020404" pitchFamily="49" charset="0"/>
            </a:endParaRPr>
          </a:p>
          <a:p>
            <a:pPr marL="342900" indent="-342900" algn="l"/>
            <a:r>
              <a:rPr lang="en-US" sz="1600" b="1" dirty="0">
                <a:latin typeface="Courier New" panose="02070309020205020404" pitchFamily="49" charset="0"/>
                <a:cs typeface="Courier New" panose="02070309020205020404" pitchFamily="49" charset="0"/>
              </a:rPr>
              <a:t>data _null_;</a:t>
            </a:r>
          </a:p>
          <a:p>
            <a:pPr marL="342900" indent="-342900" algn="l"/>
            <a:r>
              <a:rPr lang="en-US" sz="1600" b="1" dirty="0">
                <a:latin typeface="Courier New" panose="02070309020205020404" pitchFamily="49" charset="0"/>
                <a:cs typeface="Courier New" panose="02070309020205020404" pitchFamily="49" charset="0"/>
              </a:rPr>
              <a:t>  cost = input(put(today(),cost.),4.2);</a:t>
            </a:r>
          </a:p>
          <a:p>
            <a:pPr marL="342900" indent="-342900" algn="l"/>
            <a:r>
              <a:rPr lang="en-US" sz="1600" b="1" dirty="0">
                <a:latin typeface="Courier New" panose="02070309020205020404" pitchFamily="49" charset="0"/>
                <a:cs typeface="Courier New" panose="02070309020205020404" pitchFamily="49" charset="0"/>
              </a:rPr>
              <a:t>  put "&amp;</a:t>
            </a:r>
            <a:r>
              <a:rPr lang="en-US" sz="1600" b="1" dirty="0" err="1">
                <a:latin typeface="Courier New" panose="02070309020205020404" pitchFamily="49" charset="0"/>
                <a:cs typeface="Courier New" panose="02070309020205020404" pitchFamily="49" charset="0"/>
              </a:rPr>
              <a:t>sysdate</a:t>
            </a:r>
            <a:r>
              <a:rPr lang="en-US" sz="1600" b="1" dirty="0">
                <a:latin typeface="Courier New" panose="02070309020205020404" pitchFamily="49" charset="0"/>
                <a:cs typeface="Courier New" panose="02070309020205020404" pitchFamily="49" charset="0"/>
              </a:rPr>
              <a:t> " cost=;</a:t>
            </a:r>
          </a:p>
          <a:p>
            <a:pPr marL="342900" indent="-342900" algn="l"/>
            <a:r>
              <a:rPr lang="en-US" sz="1600" b="1" dirty="0">
                <a:latin typeface="Courier New" panose="02070309020205020404" pitchFamily="49" charset="0"/>
                <a:cs typeface="Courier New" panose="02070309020205020404" pitchFamily="49" charset="0"/>
              </a:rPr>
              <a:t>run; </a:t>
            </a:r>
          </a:p>
        </p:txBody>
      </p:sp>
      <p:sp>
        <p:nvSpPr>
          <p:cNvPr id="26629" name="Rectangle 5"/>
          <p:cNvSpPr>
            <a:spLocks noChangeArrowheads="1"/>
          </p:cNvSpPr>
          <p:nvPr/>
        </p:nvSpPr>
        <p:spPr bwMode="auto">
          <a:xfrm>
            <a:off x="533400" y="5715000"/>
            <a:ext cx="2971800" cy="396875"/>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sz="2000"/>
              <a:t>27JAN07 cost=1.3</a:t>
            </a:r>
          </a:p>
        </p:txBody>
      </p:sp>
      <p:sp>
        <p:nvSpPr>
          <p:cNvPr id="2" name="Slide Number Placeholder 1"/>
          <p:cNvSpPr>
            <a:spLocks noGrp="1"/>
          </p:cNvSpPr>
          <p:nvPr>
            <p:ph type="sldNum" sz="quarter" idx="12"/>
          </p:nvPr>
        </p:nvSpPr>
        <p:spPr/>
        <p:txBody>
          <a:bodyPr/>
          <a:lstStyle/>
          <a:p>
            <a:fld id="{1B5690DA-E52C-4766-A94E-1DF52523DE10}" type="slidenum">
              <a:rPr lang="en-GB" smtClean="0"/>
              <a:t>23</a:t>
            </a:fld>
            <a:endParaRPr lang="en-GB"/>
          </a:p>
        </p:txBody>
      </p:sp>
    </p:spTree>
    <p:extLst>
      <p:ext uri="{BB962C8B-B14F-4D97-AF65-F5344CB8AC3E}">
        <p14:creationId xmlns:p14="http://schemas.microsoft.com/office/powerpoint/2010/main" val="41433412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7544" y="0"/>
            <a:ext cx="7772400" cy="1143000"/>
          </a:xfrm>
          <a:noFill/>
        </p:spPr>
        <p:txBody>
          <a:bodyPr/>
          <a:lstStyle/>
          <a:p>
            <a:r>
              <a:rPr lang="en-US" b="1" dirty="0" smtClean="0"/>
              <a:t>Using Date/Time with MACROS</a:t>
            </a:r>
          </a:p>
        </p:txBody>
      </p:sp>
      <p:sp>
        <p:nvSpPr>
          <p:cNvPr id="27651" name="Rectangle 3"/>
          <p:cNvSpPr>
            <a:spLocks noChangeArrowheads="1"/>
          </p:cNvSpPr>
          <p:nvPr/>
        </p:nvSpPr>
        <p:spPr bwMode="auto">
          <a:xfrm>
            <a:off x="533400" y="1066800"/>
            <a:ext cx="792480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a:solidFill>
                  <a:schemeClr val="tx2"/>
                </a:solidFill>
                <a:latin typeface="Barclays Sans" panose="02000503000000000004" pitchFamily="2" charset="0"/>
              </a:rPr>
              <a:t>Global Macro Variable: &amp;SYSDATE</a:t>
            </a:r>
          </a:p>
        </p:txBody>
      </p:sp>
      <p:sp>
        <p:nvSpPr>
          <p:cNvPr id="27652" name="Rectangle 5"/>
          <p:cNvSpPr>
            <a:spLocks noChangeArrowheads="1"/>
          </p:cNvSpPr>
          <p:nvPr/>
        </p:nvSpPr>
        <p:spPr bwMode="auto">
          <a:xfrm>
            <a:off x="533400" y="4648200"/>
            <a:ext cx="8077200" cy="304800"/>
          </a:xfrm>
          <a:prstGeom prst="rect">
            <a:avLst/>
          </a:prstGeom>
          <a:solidFill>
            <a:schemeClr val="bg2"/>
          </a:solidFill>
          <a:ln w="9525" algn="ctr">
            <a:noFill/>
            <a:miter lim="800000"/>
            <a:headEnd/>
            <a:tailEnd/>
          </a:ln>
        </p:spPr>
        <p:txBody>
          <a:bodyPr lIns="92075" tIns="46038" rIns="92075" bIns="46038">
            <a:spAutoFit/>
          </a:bodyPr>
          <a:lstStyle/>
          <a:p>
            <a:pPr marL="342900" indent="-342900"/>
            <a:r>
              <a:rPr lang="en-US" dirty="0"/>
              <a:t>NOTE: The data set WORK.SGF_27JAN07 has 100 observations and 2 variables.</a:t>
            </a:r>
          </a:p>
        </p:txBody>
      </p:sp>
      <p:sp>
        <p:nvSpPr>
          <p:cNvPr id="27653" name="TextBox 1"/>
          <p:cNvSpPr txBox="1">
            <a:spLocks noChangeArrowheads="1"/>
          </p:cNvSpPr>
          <p:nvPr/>
        </p:nvSpPr>
        <p:spPr bwMode="auto">
          <a:xfrm>
            <a:off x="533400" y="1773238"/>
            <a:ext cx="6918325" cy="954087"/>
          </a:xfrm>
          <a:prstGeom prst="rect">
            <a:avLst/>
          </a:prstGeom>
          <a:noFill/>
          <a:ln w="9525">
            <a:noFill/>
            <a:miter lim="800000"/>
            <a:headEnd/>
            <a:tailEnd/>
          </a:ln>
        </p:spPr>
        <p:txBody>
          <a:bodyPr>
            <a:spAutoFit/>
          </a:bodyPr>
          <a:lstStyle/>
          <a:p>
            <a:pPr algn="l"/>
            <a:r>
              <a:rPr lang="en-US"/>
              <a:t>data SGF_&amp;sysdate;</a:t>
            </a:r>
          </a:p>
          <a:p>
            <a:pPr algn="l"/>
            <a:r>
              <a:rPr lang="en-US"/>
              <a:t>…</a:t>
            </a:r>
          </a:p>
          <a:p>
            <a:pPr algn="l"/>
            <a:r>
              <a:rPr lang="en-US"/>
              <a:t>run;</a:t>
            </a:r>
          </a:p>
        </p:txBody>
      </p:sp>
      <p:sp>
        <p:nvSpPr>
          <p:cNvPr id="2" name="Slide Number Placeholder 1"/>
          <p:cNvSpPr>
            <a:spLocks noGrp="1"/>
          </p:cNvSpPr>
          <p:nvPr>
            <p:ph type="sldNum" sz="quarter" idx="12"/>
          </p:nvPr>
        </p:nvSpPr>
        <p:spPr/>
        <p:txBody>
          <a:bodyPr/>
          <a:lstStyle/>
          <a:p>
            <a:fld id="{1B5690DA-E52C-4766-A94E-1DF52523DE10}" type="slidenum">
              <a:rPr lang="en-GB" smtClean="0"/>
              <a:t>24</a:t>
            </a:fld>
            <a:endParaRPr lang="en-GB"/>
          </a:p>
        </p:txBody>
      </p:sp>
    </p:spTree>
    <p:extLst>
      <p:ext uri="{BB962C8B-B14F-4D97-AF65-F5344CB8AC3E}">
        <p14:creationId xmlns:p14="http://schemas.microsoft.com/office/powerpoint/2010/main" val="3348817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7544" y="0"/>
            <a:ext cx="7772400" cy="1143000"/>
          </a:xfrm>
          <a:noFill/>
        </p:spPr>
        <p:txBody>
          <a:bodyPr/>
          <a:lstStyle/>
          <a:p>
            <a:r>
              <a:rPr lang="en-US" b="1" dirty="0" smtClean="0"/>
              <a:t>Using Date/Time with MACROS</a:t>
            </a:r>
          </a:p>
        </p:txBody>
      </p:sp>
      <p:sp>
        <p:nvSpPr>
          <p:cNvPr id="27651" name="Rectangle 3"/>
          <p:cNvSpPr>
            <a:spLocks noChangeArrowheads="1"/>
          </p:cNvSpPr>
          <p:nvPr/>
        </p:nvSpPr>
        <p:spPr bwMode="auto">
          <a:xfrm>
            <a:off x="533400" y="1066800"/>
            <a:ext cx="792480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smtClean="0">
                <a:solidFill>
                  <a:schemeClr val="tx2"/>
                </a:solidFill>
                <a:latin typeface="Barclays Sans" panose="02000503000000000004" pitchFamily="2" charset="0"/>
              </a:rPr>
              <a:t>Adding date and time to ODS Output</a:t>
            </a:r>
            <a:endParaRPr lang="en-US" sz="2400" dirty="0">
              <a:solidFill>
                <a:schemeClr val="tx2"/>
              </a:solidFill>
              <a:latin typeface="Barclays Sans" panose="02000503000000000004" pitchFamily="2" charset="0"/>
            </a:endParaRPr>
          </a:p>
        </p:txBody>
      </p:sp>
      <p:sp>
        <p:nvSpPr>
          <p:cNvPr id="27653" name="TextBox 1"/>
          <p:cNvSpPr txBox="1">
            <a:spLocks noChangeArrowheads="1"/>
          </p:cNvSpPr>
          <p:nvPr/>
        </p:nvSpPr>
        <p:spPr bwMode="auto">
          <a:xfrm>
            <a:off x="533400" y="1773238"/>
            <a:ext cx="7494984" cy="646331"/>
          </a:xfrm>
          <a:prstGeom prst="rect">
            <a:avLst/>
          </a:prstGeom>
          <a:noFill/>
          <a:ln w="9525">
            <a:solidFill>
              <a:schemeClr val="accent1"/>
            </a:solidFill>
            <a:miter lim="800000"/>
            <a:headEnd/>
            <a:tailEnd/>
          </a:ln>
        </p:spPr>
        <p:txBody>
          <a:bodyPr wrap="square">
            <a:spAutoFit/>
          </a:bodyPr>
          <a:lstStyle/>
          <a:p>
            <a:r>
              <a:rPr lang="en-US" sz="1200" b="1" dirty="0">
                <a:latin typeface="Courier New" panose="02070309020205020404" pitchFamily="49" charset="0"/>
                <a:cs typeface="Courier New" panose="02070309020205020404" pitchFamily="49" charset="0"/>
              </a:rPr>
              <a:t>ODS TAGSETS.EXCELXP file</a:t>
            </a:r>
            <a:r>
              <a:rPr lang="en-US" sz="1200" b="1" dirty="0" smtClean="0">
                <a:latin typeface="Courier New" panose="02070309020205020404" pitchFamily="49" charset="0"/>
                <a:cs typeface="Courier New" panose="02070309020205020404" pitchFamily="49" charset="0"/>
              </a:rPr>
              <a:t>=“MORE_REPORTS.&amp;</a:t>
            </a:r>
            <a:r>
              <a:rPr lang="en-US" sz="1200" b="1" dirty="0" err="1">
                <a:latin typeface="Courier New" panose="02070309020205020404" pitchFamily="49" charset="0"/>
                <a:cs typeface="Courier New" panose="02070309020205020404" pitchFamily="49" charset="0"/>
              </a:rPr>
              <a:t>sysdate</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sysfunc</a:t>
            </a:r>
            <a:r>
              <a:rPr lang="en-US" sz="1200" b="1" dirty="0">
                <a:latin typeface="Courier New" panose="02070309020205020404" pitchFamily="49" charset="0"/>
                <a:cs typeface="Courier New" panose="02070309020205020404" pitchFamily="49" charset="0"/>
              </a:rPr>
              <a:t>(compress(&amp;</a:t>
            </a:r>
            <a:r>
              <a:rPr lang="en-US" sz="1200" b="1" dirty="0" err="1">
                <a:latin typeface="Courier New" panose="02070309020205020404" pitchFamily="49" charset="0"/>
                <a:cs typeface="Courier New" panose="02070309020205020404" pitchFamily="49" charset="0"/>
              </a:rPr>
              <a:t>systime</a:t>
            </a:r>
            <a:r>
              <a:rPr lang="en-US" sz="1200" b="1" dirty="0">
                <a:latin typeface="Courier New" panose="02070309020205020404" pitchFamily="49" charset="0"/>
                <a:cs typeface="Courier New" panose="02070309020205020404" pitchFamily="49" charset="0"/>
              </a:rPr>
              <a:t>.,':')).</a:t>
            </a:r>
            <a:r>
              <a:rPr lang="en-US" sz="1200" b="1" dirty="0" err="1" smtClean="0">
                <a:latin typeface="Courier New" panose="02070309020205020404" pitchFamily="49" charset="0"/>
                <a:cs typeface="Courier New" panose="02070309020205020404" pitchFamily="49" charset="0"/>
              </a:rPr>
              <a:t>xls</a:t>
            </a:r>
            <a:r>
              <a:rPr lang="en-US" sz="1200" b="1" dirty="0" smtClean="0">
                <a:latin typeface="Courier New" panose="02070309020205020404" pitchFamily="49" charset="0"/>
                <a:cs typeface="Courier New" panose="02070309020205020404" pitchFamily="49" charset="0"/>
              </a:rPr>
              <a:t>“</a:t>
            </a:r>
          </a:p>
          <a:p>
            <a:r>
              <a:rPr lang="en-US" sz="1200" b="1" dirty="0" smtClean="0">
                <a:latin typeface="Courier New" panose="02070309020205020404" pitchFamily="49" charset="0"/>
                <a:cs typeface="Courier New" panose="02070309020205020404" pitchFamily="49" charset="0"/>
              </a:rPr>
              <a:t>style=</a:t>
            </a:r>
            <a:r>
              <a:rPr lang="en-US" sz="1200" b="1" dirty="0" err="1" smtClean="0">
                <a:latin typeface="Courier New" panose="02070309020205020404" pitchFamily="49" charset="0"/>
                <a:cs typeface="Courier New" panose="02070309020205020404" pitchFamily="49" charset="0"/>
              </a:rPr>
              <a:t>SASWeb</a:t>
            </a:r>
            <a:r>
              <a:rPr lang="en-US" sz="1200" b="1" dirty="0" smtClean="0">
                <a:latin typeface="Courier New" panose="02070309020205020404" pitchFamily="49" charset="0"/>
                <a:cs typeface="Courier New" panose="02070309020205020404" pitchFamily="49" charset="0"/>
              </a:rPr>
              <a:t>;</a:t>
            </a:r>
            <a:endParaRPr lang="en-US" sz="1200" b="1" dirty="0">
              <a:latin typeface="Courier New" panose="02070309020205020404" pitchFamily="49" charset="0"/>
              <a:cs typeface="Courier New" panose="02070309020205020404" pitchFamily="49" charset="0"/>
            </a:endParaRPr>
          </a:p>
        </p:txBody>
      </p:sp>
      <p:sp>
        <p:nvSpPr>
          <p:cNvPr id="2" name="TextBox 1"/>
          <p:cNvSpPr txBox="1"/>
          <p:nvPr/>
        </p:nvSpPr>
        <p:spPr>
          <a:xfrm>
            <a:off x="395536" y="2636912"/>
            <a:ext cx="8062664" cy="1384995"/>
          </a:xfrm>
          <a:prstGeom prst="rect">
            <a:avLst/>
          </a:prstGeom>
          <a:noFill/>
        </p:spPr>
        <p:txBody>
          <a:bodyPr wrap="square" rtlCol="0">
            <a:spAutoFit/>
          </a:bodyPr>
          <a:lstStyle/>
          <a:p>
            <a:r>
              <a:rPr lang="en-US" sz="1050" b="1" dirty="0" smtClean="0">
                <a:latin typeface="Courier New" panose="02070309020205020404" pitchFamily="49" charset="0"/>
                <a:cs typeface="Courier New" panose="02070309020205020404" pitchFamily="49" charset="0"/>
              </a:rPr>
              <a:t>UNIX listing:</a:t>
            </a:r>
            <a:endParaRPr lang="en-GB" sz="1050" b="1" dirty="0" smtClean="0">
              <a:latin typeface="Courier New" panose="02070309020205020404" pitchFamily="49" charset="0"/>
              <a:cs typeface="Courier New" panose="02070309020205020404" pitchFamily="49" charset="0"/>
            </a:endParaRPr>
          </a:p>
          <a:p>
            <a:endParaRPr lang="en-GB" sz="1050" b="1" dirty="0">
              <a:latin typeface="Courier New" panose="02070309020205020404" pitchFamily="49" charset="0"/>
              <a:cs typeface="Courier New" panose="02070309020205020404" pitchFamily="49" charset="0"/>
            </a:endParaRPr>
          </a:p>
          <a:p>
            <a:r>
              <a:rPr lang="en-GB" sz="1050" b="1" dirty="0" smtClean="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-r--    1 sy1pjb6  </a:t>
            </a:r>
            <a:r>
              <a:rPr lang="en-GB" sz="1050" b="1" dirty="0" err="1">
                <a:latin typeface="Courier New" panose="02070309020205020404" pitchFamily="49" charset="0"/>
                <a:cs typeface="Courier New" panose="02070309020205020404" pitchFamily="49" charset="0"/>
              </a:rPr>
              <a:t>saslic</a:t>
            </a:r>
            <a:r>
              <a:rPr lang="en-GB" sz="1050" b="1" dirty="0">
                <a:latin typeface="Courier New" panose="02070309020205020404" pitchFamily="49" charset="0"/>
                <a:cs typeface="Courier New" panose="02070309020205020404" pitchFamily="49" charset="0"/>
              </a:rPr>
              <a:t>      3487833 14 Mar 21:07 Summary.14MAR17.2107.xls</a:t>
            </a:r>
          </a:p>
          <a:p>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-r--    1 sy1pjb6  </a:t>
            </a:r>
            <a:r>
              <a:rPr lang="en-GB" sz="1050" b="1" dirty="0" err="1">
                <a:latin typeface="Courier New" panose="02070309020205020404" pitchFamily="49" charset="0"/>
                <a:cs typeface="Courier New" panose="02070309020205020404" pitchFamily="49" charset="0"/>
              </a:rPr>
              <a:t>saslic</a:t>
            </a:r>
            <a:r>
              <a:rPr lang="en-GB" sz="1050" b="1" dirty="0">
                <a:latin typeface="Courier New" panose="02070309020205020404" pitchFamily="49" charset="0"/>
                <a:cs typeface="Courier New" panose="02070309020205020404" pitchFamily="49" charset="0"/>
              </a:rPr>
              <a:t>       109137 14 Mar 21:07 OTHER_REPORTS.14MAR17.2107.xls</a:t>
            </a:r>
          </a:p>
          <a:p>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-r--    1 sy1pjb6  </a:t>
            </a:r>
            <a:r>
              <a:rPr lang="en-GB" sz="1050" b="1" dirty="0" err="1">
                <a:latin typeface="Courier New" panose="02070309020205020404" pitchFamily="49" charset="0"/>
                <a:cs typeface="Courier New" panose="02070309020205020404" pitchFamily="49" charset="0"/>
              </a:rPr>
              <a:t>saslic</a:t>
            </a:r>
            <a:r>
              <a:rPr lang="en-GB" sz="1050" b="1" dirty="0">
                <a:latin typeface="Courier New" panose="02070309020205020404" pitchFamily="49" charset="0"/>
                <a:cs typeface="Courier New" panose="02070309020205020404" pitchFamily="49" charset="0"/>
              </a:rPr>
              <a:t>       108732 14 Mar 21:08 MODELLING_TEAM_INPUTS.14MAR17.2107.xls</a:t>
            </a:r>
          </a:p>
          <a:p>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-r--    1 sy1pjb6  </a:t>
            </a:r>
            <a:r>
              <a:rPr lang="en-GB" sz="1050" b="1" dirty="0" err="1">
                <a:latin typeface="Courier New" panose="02070309020205020404" pitchFamily="49" charset="0"/>
                <a:cs typeface="Courier New" panose="02070309020205020404" pitchFamily="49" charset="0"/>
              </a:rPr>
              <a:t>saslic</a:t>
            </a:r>
            <a:r>
              <a:rPr lang="en-GB" sz="1050" b="1" dirty="0">
                <a:latin typeface="Courier New" panose="02070309020205020404" pitchFamily="49" charset="0"/>
                <a:cs typeface="Courier New" panose="02070309020205020404" pitchFamily="49" charset="0"/>
              </a:rPr>
              <a:t>       190537 14 Mar 21:08 RATES.14MAR17.2107.xls</a:t>
            </a:r>
          </a:p>
          <a:p>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a:t>
            </a:r>
            <a:r>
              <a:rPr lang="en-GB" sz="1050" b="1" dirty="0" err="1">
                <a:latin typeface="Courier New" panose="02070309020205020404" pitchFamily="49" charset="0"/>
                <a:cs typeface="Courier New" panose="02070309020205020404" pitchFamily="49" charset="0"/>
              </a:rPr>
              <a:t>rw</a:t>
            </a:r>
            <a:r>
              <a:rPr lang="en-GB" sz="1050" b="1" dirty="0">
                <a:latin typeface="Courier New" panose="02070309020205020404" pitchFamily="49" charset="0"/>
                <a:cs typeface="Courier New" panose="02070309020205020404" pitchFamily="49" charset="0"/>
              </a:rPr>
              <a:t>-r--    1 sy1pjb6  </a:t>
            </a:r>
            <a:r>
              <a:rPr lang="en-GB" sz="1050" b="1" dirty="0" err="1">
                <a:latin typeface="Courier New" panose="02070309020205020404" pitchFamily="49" charset="0"/>
                <a:cs typeface="Courier New" panose="02070309020205020404" pitchFamily="49" charset="0"/>
              </a:rPr>
              <a:t>saslic</a:t>
            </a:r>
            <a:r>
              <a:rPr lang="en-GB" sz="1050" b="1" dirty="0">
                <a:latin typeface="Courier New" panose="02070309020205020404" pitchFamily="49" charset="0"/>
                <a:cs typeface="Courier New" panose="02070309020205020404" pitchFamily="49" charset="0"/>
              </a:rPr>
              <a:t>       110963 14 Mar 21:08 MORE_REPORTS.14MAR17.2107.xls</a:t>
            </a:r>
          </a:p>
          <a:p>
            <a:endParaRPr lang="en-GB" sz="1050" b="1" dirty="0">
              <a:latin typeface="Courier New" panose="02070309020205020404" pitchFamily="49" charset="0"/>
              <a:cs typeface="Courier New" panose="02070309020205020404" pitchFamily="49" charset="0"/>
            </a:endParaRPr>
          </a:p>
        </p:txBody>
      </p:sp>
      <p:sp>
        <p:nvSpPr>
          <p:cNvPr id="3" name="Slide Number Placeholder 2"/>
          <p:cNvSpPr>
            <a:spLocks noGrp="1"/>
          </p:cNvSpPr>
          <p:nvPr>
            <p:ph type="sldNum" sz="quarter" idx="12"/>
          </p:nvPr>
        </p:nvSpPr>
        <p:spPr/>
        <p:txBody>
          <a:bodyPr/>
          <a:lstStyle/>
          <a:p>
            <a:fld id="{1B5690DA-E52C-4766-A94E-1DF52523DE10}" type="slidenum">
              <a:rPr lang="en-GB" smtClean="0"/>
              <a:t>25</a:t>
            </a:fld>
            <a:endParaRPr lang="en-GB"/>
          </a:p>
        </p:txBody>
      </p:sp>
    </p:spTree>
    <p:extLst>
      <p:ext uri="{BB962C8B-B14F-4D97-AF65-F5344CB8AC3E}">
        <p14:creationId xmlns:p14="http://schemas.microsoft.com/office/powerpoint/2010/main" val="14601427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552" y="0"/>
            <a:ext cx="7772400" cy="1143000"/>
          </a:xfrm>
          <a:noFill/>
        </p:spPr>
        <p:txBody>
          <a:bodyPr/>
          <a:lstStyle/>
          <a:p>
            <a:r>
              <a:rPr lang="en-US" b="1" dirty="0" smtClean="0"/>
              <a:t>Using Date/Time with MACROS</a:t>
            </a:r>
          </a:p>
        </p:txBody>
      </p:sp>
      <p:sp>
        <p:nvSpPr>
          <p:cNvPr id="28675" name="Rectangle 3"/>
          <p:cNvSpPr>
            <a:spLocks noChangeArrowheads="1"/>
          </p:cNvSpPr>
          <p:nvPr/>
        </p:nvSpPr>
        <p:spPr bwMode="auto">
          <a:xfrm>
            <a:off x="533400" y="1066800"/>
            <a:ext cx="7924800"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dirty="0">
                <a:solidFill>
                  <a:schemeClr val="tx2"/>
                </a:solidFill>
                <a:latin typeface="Barclays Sans" panose="02000503000000000004" pitchFamily="2" charset="0"/>
              </a:rPr>
              <a:t>%SYSFUNC functions with Macro variables as arguments</a:t>
            </a:r>
          </a:p>
        </p:txBody>
      </p:sp>
      <p:sp>
        <p:nvSpPr>
          <p:cNvPr id="28676" name="Rectangle 4"/>
          <p:cNvSpPr>
            <a:spLocks noChangeArrowheads="1"/>
          </p:cNvSpPr>
          <p:nvPr/>
        </p:nvSpPr>
        <p:spPr bwMode="auto">
          <a:xfrm>
            <a:off x="533400" y="1828800"/>
            <a:ext cx="7467600" cy="1477970"/>
          </a:xfrm>
          <a:prstGeom prst="rect">
            <a:avLst/>
          </a:prstGeom>
          <a:noFill/>
          <a:ln w="9525">
            <a:solidFill>
              <a:schemeClr val="accent1"/>
            </a:solidFill>
            <a:miter lim="800000"/>
            <a:headEnd/>
            <a:tailEnd/>
          </a:ln>
        </p:spPr>
        <p:txBody>
          <a:bodyPr lIns="92075" tIns="46038" rIns="92075" bIns="46038">
            <a:spAutoFit/>
          </a:bodyPr>
          <a:lstStyle/>
          <a:p>
            <a:pPr marL="342900" indent="-342900" algn="l"/>
            <a:r>
              <a:rPr lang="en-US" dirty="0" err="1">
                <a:latin typeface="Courier New" panose="02070309020205020404" pitchFamily="49" charset="0"/>
                <a:cs typeface="Courier New" panose="02070309020205020404" pitchFamily="49" charset="0"/>
              </a:rPr>
              <a:t>proc</a:t>
            </a:r>
            <a:r>
              <a:rPr lang="en-US" dirty="0">
                <a:latin typeface="Courier New" panose="02070309020205020404" pitchFamily="49" charset="0"/>
                <a:cs typeface="Courier New" panose="02070309020205020404" pitchFamily="49" charset="0"/>
              </a:rPr>
              <a:t> contents data=</a:t>
            </a:r>
            <a:r>
              <a:rPr lang="en-US" dirty="0" err="1">
                <a:latin typeface="Courier New" panose="02070309020205020404" pitchFamily="49" charset="0"/>
                <a:cs typeface="Courier New" panose="02070309020205020404" pitchFamily="49" charset="0"/>
              </a:rPr>
              <a:t>work._all</a:t>
            </a:r>
            <a:r>
              <a:rPr lang="en-US" dirty="0">
                <a:latin typeface="Courier New" panose="02070309020205020404" pitchFamily="49" charset="0"/>
                <a:cs typeface="Courier New" panose="02070309020205020404" pitchFamily="49" charset="0"/>
              </a:rPr>
              <a:t>_;</a:t>
            </a:r>
          </a:p>
          <a:p>
            <a:pPr marL="342900" indent="-342900" algn="l"/>
            <a:r>
              <a:rPr lang="en-US" dirty="0">
                <a:latin typeface="Courier New" panose="02070309020205020404" pitchFamily="49" charset="0"/>
                <a:cs typeface="Courier New" panose="02070309020205020404" pitchFamily="49" charset="0"/>
              </a:rPr>
              <a:t>title "Contents of data created today: %</a:t>
            </a:r>
            <a:r>
              <a:rPr lang="en-US" dirty="0" err="1">
                <a:latin typeface="Courier New" panose="02070309020205020404" pitchFamily="49" charset="0"/>
                <a:cs typeface="Courier New" panose="02070309020205020404" pitchFamily="49" charset="0"/>
              </a:rPr>
              <a:t>sysfunc</a:t>
            </a:r>
            <a:r>
              <a:rPr lang="en-US" dirty="0">
                <a:latin typeface="Courier New" panose="02070309020205020404" pitchFamily="49" charset="0"/>
                <a:cs typeface="Courier New" panose="02070309020205020404" pitchFamily="49" charset="0"/>
              </a:rPr>
              <a:t>(date(),</a:t>
            </a:r>
            <a:r>
              <a:rPr lang="en-US" dirty="0" err="1">
                <a:latin typeface="Courier New" panose="02070309020205020404" pitchFamily="49" charset="0"/>
                <a:cs typeface="Courier New" panose="02070309020205020404" pitchFamily="49" charset="0"/>
              </a:rPr>
              <a:t>worddate</a:t>
            </a:r>
            <a:r>
              <a:rPr lang="en-US" dirty="0">
                <a:latin typeface="Courier New" panose="02070309020205020404" pitchFamily="49" charset="0"/>
                <a:cs typeface="Courier New" panose="02070309020205020404" pitchFamily="49" charset="0"/>
              </a:rPr>
              <a:t>.)";</a:t>
            </a:r>
          </a:p>
          <a:p>
            <a:pPr marL="342900" indent="-342900" algn="l"/>
            <a:r>
              <a:rPr lang="en-US" dirty="0">
                <a:latin typeface="Courier New" panose="02070309020205020404" pitchFamily="49" charset="0"/>
                <a:cs typeface="Courier New" panose="02070309020205020404" pitchFamily="49" charset="0"/>
              </a:rPr>
              <a:t>title2 "The time is: %</a:t>
            </a:r>
            <a:r>
              <a:rPr lang="en-US" dirty="0" err="1">
                <a:latin typeface="Courier New" panose="02070309020205020404" pitchFamily="49" charset="0"/>
                <a:cs typeface="Courier New" panose="02070309020205020404" pitchFamily="49" charset="0"/>
              </a:rPr>
              <a:t>sysfunc</a:t>
            </a:r>
            <a:r>
              <a:rPr lang="en-US" dirty="0">
                <a:latin typeface="Courier New" panose="02070309020205020404" pitchFamily="49" charset="0"/>
                <a:cs typeface="Courier New" panose="02070309020205020404" pitchFamily="49" charset="0"/>
              </a:rPr>
              <a:t>(time(),time.)";</a:t>
            </a:r>
          </a:p>
          <a:p>
            <a:pPr marL="342900" indent="-342900" algn="l"/>
            <a:r>
              <a:rPr lang="en-US" dirty="0">
                <a:latin typeface="Courier New" panose="02070309020205020404" pitchFamily="49" charset="0"/>
                <a:cs typeface="Courier New" panose="02070309020205020404" pitchFamily="49" charset="0"/>
              </a:rPr>
              <a:t>run;</a:t>
            </a:r>
          </a:p>
        </p:txBody>
      </p:sp>
      <p:sp>
        <p:nvSpPr>
          <p:cNvPr id="2" name="Slide Number Placeholder 1"/>
          <p:cNvSpPr>
            <a:spLocks noGrp="1"/>
          </p:cNvSpPr>
          <p:nvPr>
            <p:ph type="sldNum" sz="quarter" idx="12"/>
          </p:nvPr>
        </p:nvSpPr>
        <p:spPr/>
        <p:txBody>
          <a:bodyPr/>
          <a:lstStyle/>
          <a:p>
            <a:fld id="{1B5690DA-E52C-4766-A94E-1DF52523DE10}" type="slidenum">
              <a:rPr lang="en-GB" smtClean="0"/>
              <a:t>26</a:t>
            </a:fld>
            <a:endParaRPr lang="en-GB"/>
          </a:p>
        </p:txBody>
      </p:sp>
    </p:spTree>
    <p:extLst>
      <p:ext uri="{BB962C8B-B14F-4D97-AF65-F5344CB8AC3E}">
        <p14:creationId xmlns:p14="http://schemas.microsoft.com/office/powerpoint/2010/main" val="22338662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Using Date/Time with MACROS</a:t>
            </a:r>
          </a:p>
        </p:txBody>
      </p:sp>
      <p:sp>
        <p:nvSpPr>
          <p:cNvPr id="29699" name="Rectangle 3"/>
          <p:cNvSpPr>
            <a:spLocks noChangeArrowheads="1"/>
          </p:cNvSpPr>
          <p:nvPr/>
        </p:nvSpPr>
        <p:spPr bwMode="auto">
          <a:xfrm>
            <a:off x="539552" y="836712"/>
            <a:ext cx="7918648" cy="466725"/>
          </a:xfrm>
          <a:prstGeom prst="rect">
            <a:avLst/>
          </a:prstGeom>
          <a:noFill/>
          <a:ln w="9525" algn="ctr">
            <a:solidFill>
              <a:schemeClr val="hlink"/>
            </a:solidFill>
            <a:miter lim="800000"/>
            <a:headEnd/>
            <a:tailEnd/>
          </a:ln>
        </p:spPr>
        <p:txBody>
          <a:bodyPr wrap="square" lIns="92075" tIns="46038" rIns="92075" bIns="46038">
            <a:spAutoFit/>
          </a:bodyPr>
          <a:lstStyle/>
          <a:p>
            <a:r>
              <a:rPr lang="en-US" sz="2400">
                <a:solidFill>
                  <a:schemeClr val="tx2"/>
                </a:solidFill>
                <a:latin typeface="Barclays Sans" panose="02000503000000000004" pitchFamily="2" charset="0"/>
              </a:rPr>
              <a:t>%SYSFUNC functions with Macro variables as arguments</a:t>
            </a:r>
          </a:p>
        </p:txBody>
      </p:sp>
      <p:sp>
        <p:nvSpPr>
          <p:cNvPr id="29700" name="Rectangle 5"/>
          <p:cNvSpPr>
            <a:spLocks noChangeArrowheads="1"/>
          </p:cNvSpPr>
          <p:nvPr/>
        </p:nvSpPr>
        <p:spPr bwMode="auto">
          <a:xfrm>
            <a:off x="428596" y="1412776"/>
            <a:ext cx="8077200" cy="4748213"/>
          </a:xfrm>
          <a:prstGeom prst="rect">
            <a:avLst/>
          </a:prstGeom>
          <a:noFill/>
          <a:ln w="9525">
            <a:noFill/>
            <a:miter lim="800000"/>
            <a:headEnd/>
            <a:tailEnd/>
          </a:ln>
        </p:spPr>
        <p:txBody>
          <a:bodyPr lIns="92075" tIns="46038" rIns="92075" bIns="46038">
            <a:spAutoFit/>
          </a:bodyPr>
          <a:lstStyle/>
          <a:p>
            <a:pPr marL="342900" indent="-342900" algn="l"/>
            <a:r>
              <a:rPr lang="en-US" sz="1100" dirty="0"/>
              <a:t>Contents of data created today:   January 27, 2007          13:50 Saturday, January 27, 2007   2</a:t>
            </a:r>
          </a:p>
          <a:p>
            <a:pPr marL="342900" indent="-342900" algn="l"/>
            <a:r>
              <a:rPr lang="en-US" sz="1100" dirty="0"/>
              <a:t>The time is: 13:50:19</a:t>
            </a:r>
          </a:p>
          <a:p>
            <a:pPr marL="342900" indent="-342900" algn="l"/>
            <a:endParaRPr lang="en-US" sz="1100" dirty="0"/>
          </a:p>
          <a:p>
            <a:pPr marL="342900" indent="-342900" algn="l"/>
            <a:r>
              <a:rPr lang="en-US" sz="1100" dirty="0"/>
              <a:t>The CONTENTS Procedure</a:t>
            </a:r>
          </a:p>
          <a:p>
            <a:pPr marL="342900" indent="-342900" algn="l"/>
            <a:endParaRPr lang="en-US" sz="1100" dirty="0"/>
          </a:p>
          <a:p>
            <a:pPr marL="342900" indent="-342900" algn="l"/>
            <a:r>
              <a:rPr lang="en-US" sz="1100" dirty="0"/>
              <a:t>                                Directory</a:t>
            </a:r>
          </a:p>
          <a:p>
            <a:pPr marL="342900" indent="-342900" algn="l"/>
            <a:endParaRPr lang="en-US" sz="1100" dirty="0"/>
          </a:p>
          <a:p>
            <a:pPr marL="342900" indent="-342900" algn="l"/>
            <a:r>
              <a:rPr lang="en-US" sz="1100" dirty="0" err="1"/>
              <a:t>Libref</a:t>
            </a:r>
            <a:r>
              <a:rPr lang="en-US" sz="1100" dirty="0"/>
              <a:t>         WORK                                                       </a:t>
            </a:r>
          </a:p>
          <a:p>
            <a:pPr marL="342900" indent="-342900" algn="l"/>
            <a:r>
              <a:rPr lang="en-US" sz="1100" dirty="0"/>
              <a:t>Engine         V9                                                         </a:t>
            </a:r>
          </a:p>
          <a:p>
            <a:pPr marL="342900" indent="-342900" algn="l"/>
            <a:r>
              <a:rPr lang="en-US" sz="1100" dirty="0"/>
              <a:t>Physical Name  C:\DOCUME~1\Owner\LOCALS~1\Temp\SAS Temporary Files\_TD2032</a:t>
            </a:r>
          </a:p>
          <a:p>
            <a:pPr marL="342900" indent="-342900" algn="l"/>
            <a:r>
              <a:rPr lang="en-US" sz="1100" dirty="0"/>
              <a:t>File Name      C:\DOCUME~1\Owner\LOCALS~1\Temp\SAS Temporary Files\_TD2032</a:t>
            </a:r>
          </a:p>
          <a:p>
            <a:pPr marL="342900" indent="-342900" algn="l"/>
            <a:endParaRPr lang="en-US" sz="1100" dirty="0"/>
          </a:p>
          <a:p>
            <a:pPr marL="342900" indent="-342900" algn="l"/>
            <a:endParaRPr lang="en-US" sz="1100" dirty="0"/>
          </a:p>
          <a:p>
            <a:pPr marL="342900" indent="-342900" algn="l"/>
            <a:r>
              <a:rPr lang="en-US" sz="1100" dirty="0"/>
              <a:t>                Member     File</a:t>
            </a:r>
          </a:p>
          <a:p>
            <a:pPr marL="342900" indent="-342900" algn="l"/>
            <a:r>
              <a:rPr lang="en-US" sz="1100" dirty="0"/>
              <a:t>#  Name         Type       Size  Last Modified</a:t>
            </a:r>
          </a:p>
          <a:p>
            <a:pPr marL="342900" indent="-342900" algn="l"/>
            <a:endParaRPr lang="en-US" sz="1100" dirty="0"/>
          </a:p>
          <a:p>
            <a:pPr marL="342900" indent="-342900" algn="l"/>
            <a:r>
              <a:rPr lang="en-US" sz="1100" dirty="0"/>
              <a:t>1  FORMATS      CATALOG   17408  27Jan07:13:50:19           </a:t>
            </a:r>
          </a:p>
          <a:p>
            <a:pPr marL="342900" indent="-342900" algn="l"/>
            <a:r>
              <a:rPr lang="en-US" sz="1100" dirty="0"/>
              <a:t>2  SGF_27JAN07  DATA       5120  27Jan07:13:50:19 </a:t>
            </a:r>
          </a:p>
        </p:txBody>
      </p:sp>
      <p:sp>
        <p:nvSpPr>
          <p:cNvPr id="2" name="Slide Number Placeholder 1"/>
          <p:cNvSpPr>
            <a:spLocks noGrp="1"/>
          </p:cNvSpPr>
          <p:nvPr>
            <p:ph type="sldNum" sz="quarter" idx="12"/>
          </p:nvPr>
        </p:nvSpPr>
        <p:spPr/>
        <p:txBody>
          <a:bodyPr/>
          <a:lstStyle/>
          <a:p>
            <a:fld id="{1B5690DA-E52C-4766-A94E-1DF52523DE10}" type="slidenum">
              <a:rPr lang="en-GB" smtClean="0"/>
              <a:t>27</a:t>
            </a:fld>
            <a:endParaRPr lang="en-GB"/>
          </a:p>
        </p:txBody>
      </p:sp>
    </p:spTree>
    <p:extLst>
      <p:ext uri="{BB962C8B-B14F-4D97-AF65-F5344CB8AC3E}">
        <p14:creationId xmlns:p14="http://schemas.microsoft.com/office/powerpoint/2010/main" val="9616474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Planning for Mother’s Day</a:t>
            </a:r>
          </a:p>
        </p:txBody>
      </p:sp>
      <p:sp>
        <p:nvSpPr>
          <p:cNvPr id="29700" name="Rectangle 5"/>
          <p:cNvSpPr>
            <a:spLocks noChangeArrowheads="1"/>
          </p:cNvSpPr>
          <p:nvPr/>
        </p:nvSpPr>
        <p:spPr bwMode="auto">
          <a:xfrm>
            <a:off x="428596" y="1412776"/>
            <a:ext cx="8077200" cy="1200971"/>
          </a:xfrm>
          <a:prstGeom prst="rect">
            <a:avLst/>
          </a:prstGeom>
          <a:noFill/>
          <a:ln w="9525">
            <a:solidFill>
              <a:schemeClr val="accent1"/>
            </a:solidFill>
            <a:miter lim="800000"/>
            <a:headEnd/>
            <a:tailEnd/>
          </a:ln>
        </p:spPr>
        <p:txBody>
          <a:bodyPr lIns="92075" tIns="46038" rIns="92075" bIns="46038">
            <a:spAutoFit/>
          </a:bodyPr>
          <a:lstStyle/>
          <a:p>
            <a:pPr marL="342900" indent="-342900"/>
            <a:r>
              <a:rPr lang="en-US" dirty="0">
                <a:latin typeface="Courier New" panose="02070309020205020404" pitchFamily="49" charset="0"/>
                <a:cs typeface="Courier New" panose="02070309020205020404" pitchFamily="49" charset="0"/>
              </a:rPr>
              <a:t>data _null_; </a:t>
            </a:r>
            <a:endParaRPr lang="en-US" dirty="0" smtClean="0">
              <a:latin typeface="Courier New" panose="02070309020205020404" pitchFamily="49" charset="0"/>
              <a:cs typeface="Courier New" panose="02070309020205020404" pitchFamily="49" charset="0"/>
            </a:endParaRPr>
          </a:p>
          <a:p>
            <a:pPr marL="342900" indent="-342900"/>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dt</a:t>
            </a:r>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'14may2017'd</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marL="342900" indent="-342900"/>
            <a:r>
              <a:rPr lang="en-US" dirty="0" smtClean="0">
                <a:latin typeface="Courier New" panose="02070309020205020404" pitchFamily="49" charset="0"/>
                <a:cs typeface="Courier New" panose="02070309020205020404" pitchFamily="49" charset="0"/>
              </a:rPr>
              <a:t>  put </a:t>
            </a:r>
            <a:r>
              <a:rPr lang="en-US" dirty="0" err="1">
                <a:latin typeface="Courier New" panose="02070309020205020404" pitchFamily="49" charset="0"/>
                <a:cs typeface="Courier New" panose="02070309020205020404" pitchFamily="49" charset="0"/>
              </a:rPr>
              <a:t>dt</a:t>
            </a:r>
            <a:r>
              <a:rPr lang="en-US" dirty="0">
                <a:latin typeface="Courier New" panose="02070309020205020404" pitchFamily="49" charset="0"/>
                <a:cs typeface="Courier New" panose="02070309020205020404" pitchFamily="49" charset="0"/>
              </a:rPr>
              <a:t>=weekdatx29.; </a:t>
            </a:r>
            <a:endParaRPr lang="en-US" dirty="0" smtClean="0">
              <a:latin typeface="Courier New" panose="02070309020205020404" pitchFamily="49" charset="0"/>
              <a:cs typeface="Courier New" panose="02070309020205020404" pitchFamily="49" charset="0"/>
            </a:endParaRPr>
          </a:p>
          <a:p>
            <a:pPr marL="342900" indent="-342900"/>
            <a:r>
              <a:rPr lang="en-US" dirty="0" smtClean="0">
                <a:latin typeface="Courier New" panose="02070309020205020404" pitchFamily="49" charset="0"/>
                <a:cs typeface="Courier New" panose="02070309020205020404" pitchFamily="49" charset="0"/>
              </a:rPr>
              <a:t>run;</a:t>
            </a:r>
            <a:endParaRPr lang="en-US" dirty="0">
              <a:latin typeface="Courier New" panose="02070309020205020404" pitchFamily="49" charset="0"/>
              <a:cs typeface="Courier New" panose="02070309020205020404" pitchFamily="49" charset="0"/>
            </a:endParaRPr>
          </a:p>
        </p:txBody>
      </p:sp>
      <p:sp>
        <p:nvSpPr>
          <p:cNvPr id="2" name="Rectangle 1"/>
          <p:cNvSpPr/>
          <p:nvPr/>
        </p:nvSpPr>
        <p:spPr>
          <a:xfrm>
            <a:off x="683568" y="3244362"/>
            <a:ext cx="4557549" cy="369332"/>
          </a:xfrm>
          <a:prstGeom prst="rect">
            <a:avLst/>
          </a:prstGeom>
          <a:solidFill>
            <a:schemeClr val="accent2">
              <a:lumMod val="40000"/>
              <a:lumOff val="60000"/>
            </a:schemeClr>
          </a:solidFill>
        </p:spPr>
        <p:txBody>
          <a:bodyPr wrap="square">
            <a:spAutoFit/>
          </a:bodyPr>
          <a:lstStyle/>
          <a:p>
            <a:pPr marL="342900" indent="-342900"/>
            <a:r>
              <a:rPr lang="en-GB" dirty="0" err="1"/>
              <a:t>dt</a:t>
            </a:r>
            <a:r>
              <a:rPr lang="en-GB" dirty="0"/>
              <a:t>=Sunday, 14 May 2017</a:t>
            </a:r>
          </a:p>
        </p:txBody>
      </p:sp>
      <p:sp>
        <p:nvSpPr>
          <p:cNvPr id="3" name="Slide Number Placeholder 2"/>
          <p:cNvSpPr>
            <a:spLocks noGrp="1"/>
          </p:cNvSpPr>
          <p:nvPr>
            <p:ph type="sldNum" sz="quarter" idx="12"/>
          </p:nvPr>
        </p:nvSpPr>
        <p:spPr/>
        <p:txBody>
          <a:bodyPr/>
          <a:lstStyle/>
          <a:p>
            <a:fld id="{1B5690DA-E52C-4766-A94E-1DF52523DE10}" type="slidenum">
              <a:rPr lang="en-GB" smtClean="0"/>
              <a:t>28</a:t>
            </a:fld>
            <a:endParaRPr lang="en-GB"/>
          </a:p>
        </p:txBody>
      </p:sp>
    </p:spTree>
    <p:extLst>
      <p:ext uri="{BB962C8B-B14F-4D97-AF65-F5344CB8AC3E}">
        <p14:creationId xmlns:p14="http://schemas.microsoft.com/office/powerpoint/2010/main" val="34842370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Planning for Mother’s Day</a:t>
            </a:r>
          </a:p>
        </p:txBody>
      </p:sp>
      <p:sp>
        <p:nvSpPr>
          <p:cNvPr id="29700" name="Rectangle 5"/>
          <p:cNvSpPr>
            <a:spLocks noChangeArrowheads="1"/>
          </p:cNvSpPr>
          <p:nvPr/>
        </p:nvSpPr>
        <p:spPr bwMode="auto">
          <a:xfrm>
            <a:off x="428596" y="1412776"/>
            <a:ext cx="8077200" cy="2062745"/>
          </a:xfrm>
          <a:prstGeom prst="rect">
            <a:avLst/>
          </a:prstGeom>
          <a:noFill/>
          <a:ln w="9525">
            <a:solidFill>
              <a:schemeClr val="accent1"/>
            </a:solidFill>
            <a:miter lim="800000"/>
            <a:headEnd/>
            <a:tailEnd/>
          </a:ln>
        </p:spPr>
        <p:txBody>
          <a:bodyPr lIns="92075" tIns="46038" rIns="92075" bIns="46038">
            <a:spAutoFit/>
          </a:bodyPr>
          <a:lstStyle/>
          <a:p>
            <a:pPr marL="342900" indent="-342900"/>
            <a:r>
              <a:rPr lang="en-US" sz="1600" dirty="0">
                <a:latin typeface="Courier New" panose="02070309020205020404" pitchFamily="49" charset="0"/>
                <a:cs typeface="Courier New" panose="02070309020205020404" pitchFamily="49" charset="0"/>
              </a:rPr>
              <a:t>data _null_;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dt</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'14may2017'd</a:t>
            </a:r>
            <a:r>
              <a:rPr lang="en-US" sz="1600" dirty="0">
                <a:latin typeface="Courier New" panose="02070309020205020404" pitchFamily="49" charset="0"/>
                <a:cs typeface="Courier New" panose="02070309020205020404" pitchFamily="49" charset="0"/>
              </a:rPr>
              <a:t>;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smtClean="0">
                <a:latin typeface="Courier New" panose="02070309020205020404" pitchFamily="49" charset="0"/>
                <a:cs typeface="Courier New" panose="02070309020205020404" pitchFamily="49" charset="0"/>
              </a:rPr>
              <a:t>  *put </a:t>
            </a:r>
            <a:r>
              <a:rPr lang="en-US" sz="1600" dirty="0" err="1">
                <a:latin typeface="Courier New" panose="02070309020205020404" pitchFamily="49" charset="0"/>
                <a:cs typeface="Courier New" panose="02070309020205020404" pitchFamily="49" charset="0"/>
              </a:rPr>
              <a:t>dt</a:t>
            </a:r>
            <a:r>
              <a:rPr lang="en-US" sz="1600" dirty="0">
                <a:latin typeface="Courier New" panose="02070309020205020404" pitchFamily="49" charset="0"/>
                <a:cs typeface="Courier New" panose="02070309020205020404" pitchFamily="49" charset="0"/>
              </a:rPr>
              <a:t>=weekdatx29</a:t>
            </a:r>
            <a:r>
              <a:rPr lang="en-US" sz="1600" dirty="0" smtClean="0">
                <a:latin typeface="Courier New" panose="02070309020205020404" pitchFamily="49" charset="0"/>
                <a:cs typeface="Courier New" panose="02070309020205020404" pitchFamily="49" charset="0"/>
              </a:rPr>
              <a:t>.;</a:t>
            </a:r>
          </a:p>
          <a:p>
            <a:pPr marL="342900" indent="-342900"/>
            <a:endParaRPr lang="en-US" sz="1600" dirty="0" smtClean="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 go back 8 workdays */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back_8_workdays </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intnx</a:t>
            </a:r>
            <a:r>
              <a:rPr lang="en-US" sz="1600" dirty="0">
                <a:latin typeface="Courier New" panose="02070309020205020404" pitchFamily="49" charset="0"/>
                <a:cs typeface="Courier New" panose="02070309020205020404" pitchFamily="49" charset="0"/>
              </a:rPr>
              <a:t>('weekday',dt,-8);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put </a:t>
            </a:r>
            <a:r>
              <a:rPr lang="en-US" sz="1600" dirty="0">
                <a:latin typeface="Courier New" panose="02070309020205020404" pitchFamily="49" charset="0"/>
                <a:cs typeface="Courier New" panose="02070309020205020404" pitchFamily="49" charset="0"/>
              </a:rPr>
              <a:t>back_8_workdays=weekdatx29.; </a:t>
            </a:r>
          </a:p>
          <a:p>
            <a:pPr marL="342900" indent="-342900"/>
            <a:r>
              <a:rPr lang="en-US" sz="1600" dirty="0">
                <a:latin typeface="Courier New" panose="02070309020205020404" pitchFamily="49" charset="0"/>
                <a:cs typeface="Courier New" panose="02070309020205020404" pitchFamily="49" charset="0"/>
              </a:rPr>
              <a:t>run;</a:t>
            </a:r>
          </a:p>
        </p:txBody>
      </p:sp>
      <p:sp>
        <p:nvSpPr>
          <p:cNvPr id="2" name="Rectangle 1"/>
          <p:cNvSpPr/>
          <p:nvPr/>
        </p:nvSpPr>
        <p:spPr>
          <a:xfrm>
            <a:off x="428596" y="4437112"/>
            <a:ext cx="4557549" cy="369332"/>
          </a:xfrm>
          <a:prstGeom prst="rect">
            <a:avLst/>
          </a:prstGeom>
          <a:solidFill>
            <a:schemeClr val="accent2">
              <a:lumMod val="40000"/>
              <a:lumOff val="60000"/>
            </a:schemeClr>
          </a:solidFill>
        </p:spPr>
        <p:txBody>
          <a:bodyPr wrap="square">
            <a:spAutoFit/>
          </a:bodyPr>
          <a:lstStyle/>
          <a:p>
            <a:pPr marL="342900" indent="-342900"/>
            <a:r>
              <a:rPr lang="en-GB" dirty="0"/>
              <a:t>back_8_workdays=Tuesday, 2 May 2017</a:t>
            </a:r>
          </a:p>
        </p:txBody>
      </p:sp>
      <p:sp>
        <p:nvSpPr>
          <p:cNvPr id="3" name="Slide Number Placeholder 2"/>
          <p:cNvSpPr>
            <a:spLocks noGrp="1"/>
          </p:cNvSpPr>
          <p:nvPr>
            <p:ph type="sldNum" sz="quarter" idx="12"/>
          </p:nvPr>
        </p:nvSpPr>
        <p:spPr/>
        <p:txBody>
          <a:bodyPr/>
          <a:lstStyle/>
          <a:p>
            <a:fld id="{1B5690DA-E52C-4766-A94E-1DF52523DE10}" type="slidenum">
              <a:rPr lang="en-GB" smtClean="0"/>
              <a:t>29</a:t>
            </a:fld>
            <a:endParaRPr lang="en-GB"/>
          </a:p>
        </p:txBody>
      </p:sp>
    </p:spTree>
    <p:extLst>
      <p:ext uri="{BB962C8B-B14F-4D97-AF65-F5344CB8AC3E}">
        <p14:creationId xmlns:p14="http://schemas.microsoft.com/office/powerpoint/2010/main" val="2705185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552" y="0"/>
            <a:ext cx="7772400" cy="1143000"/>
          </a:xfrm>
          <a:noFill/>
        </p:spPr>
        <p:txBody>
          <a:bodyPr/>
          <a:lstStyle/>
          <a:p>
            <a:r>
              <a:rPr lang="en-US" b="1" dirty="0" smtClean="0"/>
              <a:t>DATE and TIME Constants</a:t>
            </a:r>
          </a:p>
        </p:txBody>
      </p:sp>
      <p:sp>
        <p:nvSpPr>
          <p:cNvPr id="248835" name="Rectangle 3"/>
          <p:cNvSpPr>
            <a:spLocks noGrp="1" noChangeArrowheads="1"/>
          </p:cNvSpPr>
          <p:nvPr>
            <p:ph type="body" idx="1"/>
          </p:nvPr>
        </p:nvSpPr>
        <p:spPr>
          <a:xfrm>
            <a:off x="539552" y="1066800"/>
            <a:ext cx="8077200" cy="1752600"/>
          </a:xfrm>
          <a:noFill/>
        </p:spPr>
        <p:txBody>
          <a:bodyPr/>
          <a:lstStyle/>
          <a:p>
            <a:pPr marL="0" indent="0"/>
            <a:r>
              <a:rPr lang="en-US" sz="1800" b="1" dirty="0" smtClean="0">
                <a:solidFill>
                  <a:schemeClr val="tx2"/>
                </a:solidFill>
                <a:latin typeface="Barclays Sans" panose="02000503000000000004" pitchFamily="2" charset="0"/>
              </a:rPr>
              <a:t>DATE and TIME Constants:  Inserting constant date and time values into SAS variables</a:t>
            </a:r>
          </a:p>
        </p:txBody>
      </p:sp>
      <p:sp>
        <p:nvSpPr>
          <p:cNvPr id="248836" name="Rectangle 4"/>
          <p:cNvSpPr>
            <a:spLocks noChangeArrowheads="1"/>
          </p:cNvSpPr>
          <p:nvPr/>
        </p:nvSpPr>
        <p:spPr bwMode="auto">
          <a:xfrm>
            <a:off x="714348" y="2285992"/>
            <a:ext cx="4800600" cy="2062745"/>
          </a:xfrm>
          <a:prstGeom prst="rect">
            <a:avLst/>
          </a:prstGeom>
          <a:noFill/>
          <a:ln w="9525" algn="ctr">
            <a:solidFill>
              <a:schemeClr val="tx2">
                <a:lumMod val="60000"/>
                <a:lumOff val="40000"/>
              </a:schemeClr>
            </a:solidFill>
            <a:miter lim="800000"/>
            <a:headEnd/>
            <a:tailEnd/>
          </a:ln>
        </p:spPr>
        <p:txBody>
          <a:bodyPr lIns="92075" tIns="46038" rIns="92075" bIns="46038">
            <a:spAutoFit/>
          </a:bodyPr>
          <a:lstStyle/>
          <a:p>
            <a:pPr marL="342900" indent="-342900" algn="l">
              <a:spcBef>
                <a:spcPts val="0"/>
              </a:spcBef>
            </a:pPr>
            <a:r>
              <a:rPr lang="en-US" sz="1600" b="1" dirty="0">
                <a:latin typeface="Courier New" panose="02070309020205020404" pitchFamily="49" charset="0"/>
                <a:cs typeface="Courier New" panose="02070309020205020404" pitchFamily="49" charset="0"/>
              </a:rPr>
              <a:t>options </a:t>
            </a:r>
            <a:r>
              <a:rPr lang="en-US" sz="1600" b="1" dirty="0" err="1">
                <a:latin typeface="Courier New" panose="02070309020205020404" pitchFamily="49" charset="0"/>
                <a:cs typeface="Courier New" panose="02070309020205020404" pitchFamily="49" charset="0"/>
              </a:rPr>
              <a:t>nocenter</a:t>
            </a:r>
            <a:r>
              <a:rPr lang="en-US" sz="1600" b="1" dirty="0">
                <a:latin typeface="Courier New" panose="02070309020205020404" pitchFamily="49" charset="0"/>
                <a:cs typeface="Courier New" panose="02070309020205020404" pitchFamily="49" charset="0"/>
              </a:rPr>
              <a:t>;</a:t>
            </a:r>
          </a:p>
          <a:p>
            <a:pPr marL="342900" indent="-342900" algn="l">
              <a:spcBef>
                <a:spcPts val="0"/>
              </a:spcBef>
            </a:pPr>
            <a:endParaRPr lang="en-US" sz="1600" b="1" dirty="0">
              <a:latin typeface="Courier New" panose="02070309020205020404" pitchFamily="49" charset="0"/>
              <a:cs typeface="Courier New" panose="02070309020205020404" pitchFamily="49" charset="0"/>
            </a:endParaRPr>
          </a:p>
          <a:p>
            <a:pPr marL="342900" indent="-342900" algn="l">
              <a:spcBef>
                <a:spcPts val="0"/>
              </a:spcBef>
            </a:pPr>
            <a:r>
              <a:rPr lang="en-US" sz="1600" b="1" dirty="0">
                <a:latin typeface="Courier New" panose="02070309020205020404" pitchFamily="49" charset="0"/>
                <a:cs typeface="Courier New" panose="02070309020205020404" pitchFamily="49" charset="0"/>
              </a:rPr>
              <a:t>data _null_;</a:t>
            </a:r>
          </a:p>
          <a:p>
            <a:pPr marL="342900" indent="-342900" algn="l">
              <a:spcBef>
                <a:spcPts val="0"/>
              </a:spcBef>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car_svc_dt</a:t>
            </a:r>
            <a:r>
              <a:rPr lang="en-US" sz="1600" b="1" dirty="0">
                <a:latin typeface="Courier New" panose="02070309020205020404" pitchFamily="49" charset="0"/>
                <a:cs typeface="Courier New" panose="02070309020205020404" pitchFamily="49" charset="0"/>
              </a:rPr>
              <a:t> = '20DEC2006'd;</a:t>
            </a:r>
          </a:p>
          <a:p>
            <a:pPr marL="342900" indent="-342900" algn="l">
              <a:spcBef>
                <a:spcPts val="0"/>
              </a:spcBef>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car_scv_tm</a:t>
            </a:r>
            <a:r>
              <a:rPr lang="en-US" sz="1600" b="1" dirty="0">
                <a:latin typeface="Courier New" panose="02070309020205020404" pitchFamily="49" charset="0"/>
                <a:cs typeface="Courier New" panose="02070309020205020404" pitchFamily="49" charset="0"/>
              </a:rPr>
              <a:t> = '08:48't;</a:t>
            </a:r>
          </a:p>
          <a:p>
            <a:pPr marL="342900" indent="-342900" algn="l">
              <a:spcBef>
                <a:spcPts val="0"/>
              </a:spcBef>
            </a:pP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car_scb_dt</a:t>
            </a:r>
            <a:r>
              <a:rPr lang="en-US" sz="1600" b="1" dirty="0">
                <a:latin typeface="Courier New" panose="02070309020205020404" pitchFamily="49" charset="0"/>
                <a:cs typeface="Courier New" panose="02070309020205020404" pitchFamily="49" charset="0"/>
              </a:rPr>
              <a:t> = '20DEC2006:08:48'dt;</a:t>
            </a:r>
          </a:p>
          <a:p>
            <a:pPr marL="342900" indent="-342900" algn="l">
              <a:spcBef>
                <a:spcPts val="0"/>
              </a:spcBef>
            </a:pPr>
            <a:r>
              <a:rPr lang="en-US" sz="1600" b="1" dirty="0">
                <a:latin typeface="Courier New" panose="02070309020205020404" pitchFamily="49" charset="0"/>
                <a:cs typeface="Courier New" panose="02070309020205020404" pitchFamily="49" charset="0"/>
              </a:rPr>
              <a:t>  put _all_;</a:t>
            </a:r>
          </a:p>
          <a:p>
            <a:pPr marL="342900" indent="-342900" algn="l">
              <a:spcBef>
                <a:spcPts val="0"/>
              </a:spcBef>
            </a:pPr>
            <a:r>
              <a:rPr lang="en-US" sz="1600" b="1" dirty="0">
                <a:latin typeface="Courier New" panose="02070309020205020404" pitchFamily="49" charset="0"/>
                <a:cs typeface="Courier New" panose="02070309020205020404" pitchFamily="49" charset="0"/>
              </a:rPr>
              <a:t>run;</a:t>
            </a:r>
          </a:p>
        </p:txBody>
      </p:sp>
      <p:sp>
        <p:nvSpPr>
          <p:cNvPr id="248838" name="Text Box 6"/>
          <p:cNvSpPr txBox="1">
            <a:spLocks noChangeArrowheads="1"/>
          </p:cNvSpPr>
          <p:nvPr/>
        </p:nvSpPr>
        <p:spPr bwMode="auto">
          <a:xfrm>
            <a:off x="5786446" y="3286124"/>
            <a:ext cx="2590800" cy="981075"/>
          </a:xfrm>
          <a:prstGeom prst="rect">
            <a:avLst/>
          </a:prstGeom>
          <a:noFill/>
          <a:ln w="38100" algn="ctr">
            <a:solidFill>
              <a:schemeClr val="accent1"/>
            </a:solidFill>
            <a:miter lim="800000"/>
            <a:headEnd/>
            <a:tailEnd/>
          </a:ln>
        </p:spPr>
        <p:txBody>
          <a:bodyPr lIns="92075" tIns="46038" rIns="92075" bIns="46038">
            <a:spAutoFit/>
          </a:bodyPr>
          <a:lstStyle/>
          <a:p>
            <a:pPr marL="342900" indent="-342900"/>
            <a:r>
              <a:rPr lang="en-US">
                <a:cs typeface="Courier New" pitchFamily="49" charset="0"/>
              </a:rPr>
              <a:t>‘ddmmmyyyy’d</a:t>
            </a:r>
          </a:p>
          <a:p>
            <a:pPr marL="342900" indent="-342900"/>
            <a:r>
              <a:rPr lang="en-US">
                <a:cs typeface="Courier New" pitchFamily="49" charset="0"/>
              </a:rPr>
              <a:t>‘hh:mm:ss’t</a:t>
            </a:r>
          </a:p>
          <a:p>
            <a:pPr marL="342900" indent="-342900"/>
            <a:r>
              <a:rPr lang="en-US">
                <a:cs typeface="Courier New" pitchFamily="49" charset="0"/>
              </a:rPr>
              <a:t>‘ddmmyyyy:hh:mm:ss’dt</a:t>
            </a:r>
          </a:p>
        </p:txBody>
      </p:sp>
      <p:sp>
        <p:nvSpPr>
          <p:cNvPr id="2" name="Slide Number Placeholder 1"/>
          <p:cNvSpPr>
            <a:spLocks noGrp="1"/>
          </p:cNvSpPr>
          <p:nvPr>
            <p:ph type="sldNum" sz="quarter" idx="12"/>
          </p:nvPr>
        </p:nvSpPr>
        <p:spPr/>
        <p:txBody>
          <a:bodyPr/>
          <a:lstStyle/>
          <a:p>
            <a:fld id="{1B5690DA-E52C-4766-A94E-1DF52523DE10}" type="slidenum">
              <a:rPr lang="en-GB" smtClean="0"/>
              <a:t>3</a:t>
            </a:fld>
            <a:endParaRPr lang="en-GB"/>
          </a:p>
        </p:txBody>
      </p:sp>
    </p:spTree>
    <p:extLst>
      <p:ext uri="{BB962C8B-B14F-4D97-AF65-F5344CB8AC3E}">
        <p14:creationId xmlns:p14="http://schemas.microsoft.com/office/powerpoint/2010/main" val="41119047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slide(fromBottom)">
                                      <p:cBhvr>
                                        <p:cTn id="7" dur="2000"/>
                                        <p:tgtEl>
                                          <p:spTgt spid="248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48836"/>
                                        </p:tgtEl>
                                        <p:attrNameLst>
                                          <p:attrName>style.visibility</p:attrName>
                                        </p:attrNameLst>
                                      </p:cBhvr>
                                      <p:to>
                                        <p:strVal val="visible"/>
                                      </p:to>
                                    </p:set>
                                    <p:animEffect transition="in" filter="slide(fromLeft)">
                                      <p:cBhvr>
                                        <p:cTn id="12" dur="500"/>
                                        <p:tgtEl>
                                          <p:spTgt spid="2488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48838"/>
                                        </p:tgtEl>
                                        <p:attrNameLst>
                                          <p:attrName>style.visibility</p:attrName>
                                        </p:attrNameLst>
                                      </p:cBhvr>
                                      <p:to>
                                        <p:strVal val="visible"/>
                                      </p:to>
                                    </p:set>
                                    <p:animEffect transition="in" filter="slide(fromRight)">
                                      <p:cBhvr>
                                        <p:cTn id="17" dur="500"/>
                                        <p:tgtEl>
                                          <p:spTgt spid="248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nimBg="1"/>
      <p:bldP spid="24883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Planning for Mother’s Day</a:t>
            </a:r>
          </a:p>
        </p:txBody>
      </p:sp>
      <p:sp>
        <p:nvSpPr>
          <p:cNvPr id="29700" name="Rectangle 5"/>
          <p:cNvSpPr>
            <a:spLocks noChangeArrowheads="1"/>
          </p:cNvSpPr>
          <p:nvPr/>
        </p:nvSpPr>
        <p:spPr bwMode="auto">
          <a:xfrm>
            <a:off x="428596" y="1412776"/>
            <a:ext cx="8077200" cy="3293851"/>
          </a:xfrm>
          <a:prstGeom prst="rect">
            <a:avLst/>
          </a:prstGeom>
          <a:noFill/>
          <a:ln w="9525">
            <a:solidFill>
              <a:schemeClr val="accent1"/>
            </a:solidFill>
            <a:miter lim="800000"/>
            <a:headEnd/>
            <a:tailEnd/>
          </a:ln>
        </p:spPr>
        <p:txBody>
          <a:bodyPr lIns="92075" tIns="46038" rIns="92075" bIns="46038">
            <a:spAutoFit/>
          </a:bodyPr>
          <a:lstStyle/>
          <a:p>
            <a:pPr marL="342900" indent="-342900"/>
            <a:r>
              <a:rPr lang="en-US" sz="1600" dirty="0">
                <a:latin typeface="Courier New" panose="02070309020205020404" pitchFamily="49" charset="0"/>
                <a:cs typeface="Courier New" panose="02070309020205020404" pitchFamily="49" charset="0"/>
              </a:rPr>
              <a:t>data _null_;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dt</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'14may2017'd</a:t>
            </a:r>
            <a:r>
              <a:rPr lang="en-US" sz="1600" dirty="0">
                <a:latin typeface="Courier New" panose="02070309020205020404" pitchFamily="49" charset="0"/>
                <a:cs typeface="Courier New" panose="02070309020205020404" pitchFamily="49" charset="0"/>
              </a:rPr>
              <a:t>;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smtClean="0">
                <a:latin typeface="Courier New" panose="02070309020205020404" pitchFamily="49" charset="0"/>
                <a:cs typeface="Courier New" panose="02070309020205020404" pitchFamily="49" charset="0"/>
              </a:rPr>
              <a:t>  *put </a:t>
            </a:r>
            <a:r>
              <a:rPr lang="en-US" sz="1600" dirty="0" err="1">
                <a:latin typeface="Courier New" panose="02070309020205020404" pitchFamily="49" charset="0"/>
                <a:cs typeface="Courier New" panose="02070309020205020404" pitchFamily="49" charset="0"/>
              </a:rPr>
              <a:t>dt</a:t>
            </a:r>
            <a:r>
              <a:rPr lang="en-US" sz="1600" dirty="0">
                <a:latin typeface="Courier New" panose="02070309020205020404" pitchFamily="49" charset="0"/>
                <a:cs typeface="Courier New" panose="02070309020205020404" pitchFamily="49" charset="0"/>
              </a:rPr>
              <a:t>=weekdatx29</a:t>
            </a:r>
            <a:r>
              <a:rPr lang="en-US" sz="1600" dirty="0" smtClean="0">
                <a:latin typeface="Courier New" panose="02070309020205020404" pitchFamily="49" charset="0"/>
                <a:cs typeface="Courier New" panose="02070309020205020404" pitchFamily="49" charset="0"/>
              </a:rPr>
              <a:t>.;</a:t>
            </a:r>
          </a:p>
          <a:p>
            <a:pPr marL="342900" indent="-342900"/>
            <a:endParaRPr lang="en-US" sz="1600" dirty="0" smtClean="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 go back 8 workdays */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back_8_workdays </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intnx</a:t>
            </a:r>
            <a:r>
              <a:rPr lang="en-US" sz="1600" dirty="0">
                <a:latin typeface="Courier New" panose="02070309020205020404" pitchFamily="49" charset="0"/>
                <a:cs typeface="Courier New" panose="02070309020205020404" pitchFamily="49" charset="0"/>
              </a:rPr>
              <a:t>('weekday',dt,-8); </a:t>
            </a:r>
            <a:endParaRPr lang="en-US" sz="1600" dirty="0" smtClean="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*put </a:t>
            </a:r>
            <a:r>
              <a:rPr lang="en-US" sz="1600" dirty="0">
                <a:latin typeface="Courier New" panose="02070309020205020404" pitchFamily="49" charset="0"/>
                <a:cs typeface="Courier New" panose="02070309020205020404" pitchFamily="49" charset="0"/>
              </a:rPr>
              <a:t>back_8_workdays=weekdatx29.; </a:t>
            </a:r>
            <a:endParaRPr lang="en-US" sz="1600" dirty="0" smtClean="0">
              <a:latin typeface="Courier New" panose="02070309020205020404" pitchFamily="49" charset="0"/>
              <a:cs typeface="Courier New" panose="02070309020205020404" pitchFamily="49" charset="0"/>
            </a:endParaRPr>
          </a:p>
          <a:p>
            <a:pPr marL="342900" indent="-342900"/>
            <a:endParaRPr lang="en-US" sz="1600" dirty="0">
              <a:latin typeface="Courier New" panose="02070309020205020404" pitchFamily="49" charset="0"/>
              <a:cs typeface="Courier New" panose="02070309020205020404" pitchFamily="49" charset="0"/>
            </a:endParaRPr>
          </a:p>
          <a:p>
            <a:pPr marL="342900" indent="-342900"/>
            <a:r>
              <a:rPr lang="en-US" sz="1600" dirty="0" smtClean="0">
                <a:latin typeface="Courier New" panose="02070309020205020404" pitchFamily="49" charset="0"/>
                <a:cs typeface="Courier New" panose="02070309020205020404" pitchFamily="49" charset="0"/>
              </a:rPr>
              <a:t>/* You do not want to go out on mothers day.  </a:t>
            </a:r>
          </a:p>
          <a:p>
            <a:pPr marL="342900" indent="-342900"/>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How about the Saturday 1 week before Mothers Day */</a:t>
            </a:r>
          </a:p>
          <a:p>
            <a:pPr marL="342900" indent="-342900"/>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a:t>
            </a:r>
            <a:r>
              <a:rPr lang="en-GB" sz="1600" dirty="0" err="1">
                <a:latin typeface="Courier New" panose="02070309020205020404" pitchFamily="49" charset="0"/>
                <a:cs typeface="Courier New" panose="02070309020205020404" pitchFamily="49" charset="0"/>
              </a:rPr>
              <a:t>eopw</a:t>
            </a:r>
            <a:r>
              <a:rPr lang="en-GB" sz="1600" dirty="0">
                <a:latin typeface="Courier New" panose="02070309020205020404" pitchFamily="49" charset="0"/>
                <a:cs typeface="Courier New" panose="02070309020205020404" pitchFamily="49" charset="0"/>
              </a:rPr>
              <a:t> = </a:t>
            </a:r>
            <a:r>
              <a:rPr lang="en-GB" sz="1600" dirty="0" err="1">
                <a:latin typeface="Courier New" panose="02070309020205020404" pitchFamily="49" charset="0"/>
                <a:cs typeface="Courier New" panose="02070309020205020404" pitchFamily="49" charset="0"/>
              </a:rPr>
              <a:t>intnx</a:t>
            </a:r>
            <a:r>
              <a:rPr lang="en-GB" sz="1600" dirty="0">
                <a:latin typeface="Courier New" panose="02070309020205020404" pitchFamily="49" charset="0"/>
                <a:cs typeface="Courier New" panose="02070309020205020404" pitchFamily="49" charset="0"/>
              </a:rPr>
              <a:t>('week',dt</a:t>
            </a:r>
            <a:r>
              <a:rPr lang="en-GB" sz="1600" dirty="0" smtClean="0">
                <a:latin typeface="Courier New" panose="02070309020205020404" pitchFamily="49" charset="0"/>
                <a:cs typeface="Courier New" panose="02070309020205020404" pitchFamily="49" charset="0"/>
              </a:rPr>
              <a:t>,-1,</a:t>
            </a:r>
            <a:r>
              <a:rPr lang="en-GB" sz="1600" dirty="0">
                <a:latin typeface="Courier New" panose="02070309020205020404" pitchFamily="49" charset="0"/>
                <a:cs typeface="Courier New" panose="02070309020205020404" pitchFamily="49" charset="0"/>
              </a:rPr>
              <a:t>'e'); </a:t>
            </a:r>
            <a:endParaRPr lang="en-GB" sz="1600" dirty="0" smtClean="0">
              <a:latin typeface="Courier New" panose="02070309020205020404" pitchFamily="49" charset="0"/>
              <a:cs typeface="Courier New" panose="02070309020205020404" pitchFamily="49" charset="0"/>
            </a:endParaRPr>
          </a:p>
          <a:p>
            <a:pPr marL="342900" indent="-342900"/>
            <a:r>
              <a:rPr lang="en-GB" sz="1600" dirty="0">
                <a:latin typeface="Courier New" panose="02070309020205020404" pitchFamily="49" charset="0"/>
                <a:cs typeface="Courier New" panose="02070309020205020404" pitchFamily="49" charset="0"/>
              </a:rPr>
              <a:t> </a:t>
            </a:r>
            <a:r>
              <a:rPr lang="en-GB" sz="1600" dirty="0" smtClean="0">
                <a:latin typeface="Courier New" panose="02070309020205020404" pitchFamily="49" charset="0"/>
                <a:cs typeface="Courier New" panose="02070309020205020404" pitchFamily="49" charset="0"/>
              </a:rPr>
              <a:t> put </a:t>
            </a:r>
            <a:r>
              <a:rPr lang="en-GB" sz="1600" dirty="0" err="1">
                <a:latin typeface="Courier New" panose="02070309020205020404" pitchFamily="49" charset="0"/>
                <a:cs typeface="Courier New" panose="02070309020205020404" pitchFamily="49" charset="0"/>
              </a:rPr>
              <a:t>eopw</a:t>
            </a:r>
            <a:r>
              <a:rPr lang="en-GB" sz="1600" dirty="0">
                <a:latin typeface="Courier New" panose="02070309020205020404" pitchFamily="49" charset="0"/>
                <a:cs typeface="Courier New" panose="02070309020205020404" pitchFamily="49" charset="0"/>
              </a:rPr>
              <a:t>=weekdatx29.; </a:t>
            </a:r>
            <a:endParaRPr lang="en-US" sz="1600" dirty="0">
              <a:latin typeface="Courier New" panose="02070309020205020404" pitchFamily="49" charset="0"/>
              <a:cs typeface="Courier New" panose="02070309020205020404" pitchFamily="49" charset="0"/>
            </a:endParaRPr>
          </a:p>
          <a:p>
            <a:pPr marL="342900" indent="-342900"/>
            <a:r>
              <a:rPr lang="en-US" sz="1600" dirty="0">
                <a:latin typeface="Courier New" panose="02070309020205020404" pitchFamily="49" charset="0"/>
                <a:cs typeface="Courier New" panose="02070309020205020404" pitchFamily="49" charset="0"/>
              </a:rPr>
              <a:t>run;</a:t>
            </a:r>
          </a:p>
        </p:txBody>
      </p:sp>
      <p:sp>
        <p:nvSpPr>
          <p:cNvPr id="2" name="Rectangle 1"/>
          <p:cNvSpPr/>
          <p:nvPr/>
        </p:nvSpPr>
        <p:spPr>
          <a:xfrm>
            <a:off x="410676" y="5013176"/>
            <a:ext cx="4557549" cy="369332"/>
          </a:xfrm>
          <a:prstGeom prst="rect">
            <a:avLst/>
          </a:prstGeom>
          <a:solidFill>
            <a:schemeClr val="accent2">
              <a:lumMod val="40000"/>
              <a:lumOff val="60000"/>
            </a:schemeClr>
          </a:solidFill>
        </p:spPr>
        <p:txBody>
          <a:bodyPr wrap="square">
            <a:spAutoFit/>
          </a:bodyPr>
          <a:lstStyle/>
          <a:p>
            <a:pPr marL="342900" indent="-342900"/>
            <a:r>
              <a:rPr lang="en-GB" dirty="0" err="1"/>
              <a:t>eopw</a:t>
            </a:r>
            <a:r>
              <a:rPr lang="en-GB" dirty="0"/>
              <a:t>=Saturday, 13 May 2017</a:t>
            </a:r>
          </a:p>
        </p:txBody>
      </p:sp>
      <p:sp>
        <p:nvSpPr>
          <p:cNvPr id="3" name="Slide Number Placeholder 2"/>
          <p:cNvSpPr>
            <a:spLocks noGrp="1"/>
          </p:cNvSpPr>
          <p:nvPr>
            <p:ph type="sldNum" sz="quarter" idx="12"/>
          </p:nvPr>
        </p:nvSpPr>
        <p:spPr/>
        <p:txBody>
          <a:bodyPr/>
          <a:lstStyle/>
          <a:p>
            <a:fld id="{1B5690DA-E52C-4766-A94E-1DF52523DE10}" type="slidenum">
              <a:rPr lang="en-GB" smtClean="0"/>
              <a:t>30</a:t>
            </a:fld>
            <a:endParaRPr lang="en-GB"/>
          </a:p>
        </p:txBody>
      </p:sp>
    </p:spTree>
    <p:extLst>
      <p:ext uri="{BB962C8B-B14F-4D97-AF65-F5344CB8AC3E}">
        <p14:creationId xmlns:p14="http://schemas.microsoft.com/office/powerpoint/2010/main" val="442710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ANY DATE?</a:t>
            </a:r>
          </a:p>
        </p:txBody>
      </p:sp>
      <p:sp>
        <p:nvSpPr>
          <p:cNvPr id="29700" name="Rectangle 5"/>
          <p:cNvSpPr>
            <a:spLocks noChangeArrowheads="1"/>
          </p:cNvSpPr>
          <p:nvPr/>
        </p:nvSpPr>
        <p:spPr bwMode="auto">
          <a:xfrm>
            <a:off x="428596" y="1412777"/>
            <a:ext cx="2847260" cy="3540073"/>
          </a:xfrm>
          <a:prstGeom prst="rect">
            <a:avLst/>
          </a:prstGeom>
          <a:noFill/>
          <a:ln w="9525">
            <a:solidFill>
              <a:schemeClr val="accent1"/>
            </a:solidFill>
            <a:miter lim="800000"/>
            <a:headEnd/>
            <a:tailEnd/>
          </a:ln>
        </p:spPr>
        <p:txBody>
          <a:bodyPr wrap="square" lIns="92075" tIns="46038" rIns="92075" bIns="46038">
            <a:spAutoFit/>
          </a:bodyPr>
          <a:lstStyle/>
          <a:p>
            <a:pPr marL="342900" indent="-342900"/>
            <a:r>
              <a:rPr lang="en-US" sz="1600" dirty="0"/>
              <a:t>options </a:t>
            </a:r>
            <a:r>
              <a:rPr lang="en-US" sz="1600" dirty="0" err="1"/>
              <a:t>datestyle</a:t>
            </a:r>
            <a:r>
              <a:rPr lang="en-US" sz="1600" dirty="0"/>
              <a:t>=</a:t>
            </a:r>
            <a:r>
              <a:rPr lang="en-US" sz="1600" dirty="0" err="1"/>
              <a:t>mdy</a:t>
            </a:r>
            <a:r>
              <a:rPr lang="en-US" sz="1600" dirty="0"/>
              <a:t>; </a:t>
            </a:r>
            <a:endParaRPr lang="en-US" sz="1600" dirty="0" smtClean="0"/>
          </a:p>
          <a:p>
            <a:pPr marL="342900" indent="-342900"/>
            <a:r>
              <a:rPr lang="en-US" sz="1600" dirty="0" smtClean="0"/>
              <a:t>data </a:t>
            </a:r>
            <a:r>
              <a:rPr lang="en-US" sz="1600" dirty="0"/>
              <a:t>new; </a:t>
            </a:r>
            <a:endParaRPr lang="en-US" sz="1600" dirty="0" smtClean="0"/>
          </a:p>
          <a:p>
            <a:pPr marL="342900" indent="-342900"/>
            <a:r>
              <a:rPr lang="en-US" sz="1600" dirty="0"/>
              <a:t> </a:t>
            </a:r>
            <a:r>
              <a:rPr lang="en-US" sz="1600" dirty="0" smtClean="0"/>
              <a:t> input </a:t>
            </a:r>
            <a:r>
              <a:rPr lang="en-US" sz="1600" dirty="0"/>
              <a:t>date anydtdte10.; </a:t>
            </a:r>
            <a:endParaRPr lang="en-US" sz="1600" dirty="0" smtClean="0"/>
          </a:p>
          <a:p>
            <a:pPr marL="342900" indent="-342900"/>
            <a:r>
              <a:rPr lang="en-US" sz="1600" dirty="0"/>
              <a:t> </a:t>
            </a:r>
            <a:r>
              <a:rPr lang="en-US" sz="1600" dirty="0" smtClean="0"/>
              <a:t> put date date9.; </a:t>
            </a:r>
          </a:p>
          <a:p>
            <a:pPr marL="342900" indent="-342900"/>
            <a:r>
              <a:rPr lang="en-US" sz="1600" dirty="0"/>
              <a:t> </a:t>
            </a:r>
            <a:r>
              <a:rPr lang="en-US" sz="1600" dirty="0" smtClean="0"/>
              <a:t> </a:t>
            </a:r>
            <a:r>
              <a:rPr lang="en-US" sz="1600" dirty="0" err="1" smtClean="0"/>
              <a:t>datalines</a:t>
            </a:r>
            <a:r>
              <a:rPr lang="en-US" sz="1600" dirty="0"/>
              <a:t>; </a:t>
            </a:r>
            <a:endParaRPr lang="en-US" sz="1600" dirty="0" smtClean="0"/>
          </a:p>
          <a:p>
            <a:pPr marL="342900" indent="-342900"/>
            <a:r>
              <a:rPr lang="en-US" sz="1600" dirty="0" smtClean="0"/>
              <a:t>01/13/2003</a:t>
            </a:r>
          </a:p>
          <a:p>
            <a:pPr marL="342900" indent="-342900"/>
            <a:r>
              <a:rPr lang="en-US" sz="1600" dirty="0" smtClean="0"/>
              <a:t>13/01/2003 </a:t>
            </a:r>
          </a:p>
          <a:p>
            <a:pPr marL="342900" indent="-342900"/>
            <a:r>
              <a:rPr lang="en-US" sz="1600" dirty="0" smtClean="0"/>
              <a:t>13jan2003 </a:t>
            </a:r>
          </a:p>
          <a:p>
            <a:pPr marL="342900" indent="-342900"/>
            <a:r>
              <a:rPr lang="en-US" sz="1600" dirty="0" smtClean="0"/>
              <a:t>13jan03 </a:t>
            </a:r>
          </a:p>
          <a:p>
            <a:pPr marL="342900" indent="-342900"/>
            <a:r>
              <a:rPr lang="en-US" sz="1600" dirty="0" smtClean="0"/>
              <a:t>13/01/03 </a:t>
            </a:r>
          </a:p>
          <a:p>
            <a:pPr marL="342900" indent="-342900"/>
            <a:r>
              <a:rPr lang="en-US" sz="1600" dirty="0" smtClean="0"/>
              <a:t>01/02/03 </a:t>
            </a:r>
          </a:p>
          <a:p>
            <a:pPr marL="342900" indent="-342900"/>
            <a:r>
              <a:rPr lang="en-US" sz="1600" dirty="0" smtClean="0"/>
              <a:t>03/02/01</a:t>
            </a:r>
          </a:p>
          <a:p>
            <a:pPr marL="342900" indent="-342900"/>
            <a:r>
              <a:rPr lang="en-US" sz="1600" dirty="0" smtClean="0"/>
              <a:t>;</a:t>
            </a:r>
          </a:p>
          <a:p>
            <a:pPr marL="342900" indent="-342900"/>
            <a:r>
              <a:rPr lang="en-US" sz="1600" dirty="0" smtClean="0"/>
              <a:t> </a:t>
            </a:r>
            <a:r>
              <a:rPr lang="en-US" sz="1600" dirty="0"/>
              <a:t>run;</a:t>
            </a:r>
            <a:endParaRPr lang="en-US" sz="1600" dirty="0">
              <a:latin typeface="Courier New" panose="02070309020205020404" pitchFamily="49" charset="0"/>
              <a:cs typeface="Courier New" panose="02070309020205020404" pitchFamily="49" charset="0"/>
            </a:endParaRPr>
          </a:p>
        </p:txBody>
      </p:sp>
      <p:sp>
        <p:nvSpPr>
          <p:cNvPr id="2" name="Rectangle 1"/>
          <p:cNvSpPr/>
          <p:nvPr/>
        </p:nvSpPr>
        <p:spPr>
          <a:xfrm>
            <a:off x="3707904" y="1484784"/>
            <a:ext cx="4557549" cy="2031325"/>
          </a:xfrm>
          <a:prstGeom prst="rect">
            <a:avLst/>
          </a:prstGeom>
          <a:solidFill>
            <a:schemeClr val="accent2">
              <a:lumMod val="40000"/>
              <a:lumOff val="60000"/>
            </a:schemeClr>
          </a:solidFill>
        </p:spPr>
        <p:txBody>
          <a:bodyPr wrap="square">
            <a:spAutoFit/>
          </a:bodyPr>
          <a:lstStyle/>
          <a:p>
            <a:pPr marL="342900" indent="-342900"/>
            <a:r>
              <a:rPr lang="nl-NL" dirty="0"/>
              <a:t>13JAN2003</a:t>
            </a:r>
          </a:p>
          <a:p>
            <a:pPr marL="342900" indent="-342900"/>
            <a:r>
              <a:rPr lang="nl-NL" dirty="0"/>
              <a:t>13JAN2003</a:t>
            </a:r>
          </a:p>
          <a:p>
            <a:pPr marL="342900" indent="-342900"/>
            <a:r>
              <a:rPr lang="nl-NL" dirty="0"/>
              <a:t>13JAN2003</a:t>
            </a:r>
          </a:p>
          <a:p>
            <a:pPr marL="342900" indent="-342900"/>
            <a:r>
              <a:rPr lang="nl-NL" dirty="0"/>
              <a:t>13JAN2003</a:t>
            </a:r>
          </a:p>
          <a:p>
            <a:pPr marL="342900" indent="-342900"/>
            <a:r>
              <a:rPr lang="nl-NL" dirty="0"/>
              <a:t>03JAN2013</a:t>
            </a:r>
          </a:p>
          <a:p>
            <a:pPr marL="342900" indent="-342900"/>
            <a:r>
              <a:rPr lang="nl-NL" dirty="0"/>
              <a:t>02JAN2003</a:t>
            </a:r>
          </a:p>
          <a:p>
            <a:pPr marL="342900" indent="-342900"/>
            <a:r>
              <a:rPr lang="nl-NL" dirty="0"/>
              <a:t>02MAR2001</a:t>
            </a:r>
            <a:endParaRPr lang="en-GB" dirty="0"/>
          </a:p>
        </p:txBody>
      </p:sp>
      <p:sp>
        <p:nvSpPr>
          <p:cNvPr id="3" name="Slide Number Placeholder 2"/>
          <p:cNvSpPr>
            <a:spLocks noGrp="1"/>
          </p:cNvSpPr>
          <p:nvPr>
            <p:ph type="sldNum" sz="quarter" idx="12"/>
          </p:nvPr>
        </p:nvSpPr>
        <p:spPr/>
        <p:txBody>
          <a:bodyPr/>
          <a:lstStyle/>
          <a:p>
            <a:fld id="{1B5690DA-E52C-4766-A94E-1DF52523DE10}" type="slidenum">
              <a:rPr lang="en-GB" smtClean="0"/>
              <a:t>31</a:t>
            </a:fld>
            <a:endParaRPr lang="en-GB"/>
          </a:p>
        </p:txBody>
      </p:sp>
    </p:spTree>
    <p:extLst>
      <p:ext uri="{BB962C8B-B14F-4D97-AF65-F5344CB8AC3E}">
        <p14:creationId xmlns:p14="http://schemas.microsoft.com/office/powerpoint/2010/main" val="14586638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Code to join </a:t>
            </a:r>
            <a:r>
              <a:rPr lang="en-US" b="1" dirty="0" err="1" smtClean="0"/>
              <a:t>macroeconmic</a:t>
            </a:r>
            <a:r>
              <a:rPr lang="en-US" b="1" dirty="0" smtClean="0"/>
              <a:t> data</a:t>
            </a:r>
          </a:p>
        </p:txBody>
      </p:sp>
      <p:sp>
        <p:nvSpPr>
          <p:cNvPr id="29700" name="Rectangle 5"/>
          <p:cNvSpPr>
            <a:spLocks noChangeArrowheads="1"/>
          </p:cNvSpPr>
          <p:nvPr/>
        </p:nvSpPr>
        <p:spPr bwMode="auto">
          <a:xfrm>
            <a:off x="428596" y="1412776"/>
            <a:ext cx="6807700" cy="831639"/>
          </a:xfrm>
          <a:prstGeom prst="rect">
            <a:avLst/>
          </a:prstGeom>
          <a:noFill/>
          <a:ln w="9525">
            <a:solidFill>
              <a:schemeClr val="accent1"/>
            </a:solidFill>
            <a:miter lim="800000"/>
            <a:headEnd/>
            <a:tailEnd/>
          </a:ln>
        </p:spPr>
        <p:txBody>
          <a:bodyPr wrap="square" lIns="92075" tIns="46038" rIns="92075" bIns="46038">
            <a:spAutoFit/>
          </a:bodyPr>
          <a:lstStyle/>
          <a:p>
            <a:pPr marL="342900" indent="-342900">
              <a:buFont typeface="Arial" panose="020B0604020202020204" pitchFamily="34" charset="0"/>
              <a:buChar char="•"/>
            </a:pPr>
            <a:r>
              <a:rPr lang="en-US" sz="1600" dirty="0" smtClean="0"/>
              <a:t>Data is coming in from a spreadsheet.</a:t>
            </a:r>
          </a:p>
          <a:p>
            <a:pPr marL="800100" lvl="1" indent="-342900">
              <a:buFont typeface="Arial" panose="020B0604020202020204" pitchFamily="34" charset="0"/>
              <a:buChar char="•"/>
            </a:pPr>
            <a:r>
              <a:rPr lang="en-US" sz="1600" dirty="0" smtClean="0">
                <a:latin typeface="Courier New" panose="02070309020205020404" pitchFamily="49" charset="0"/>
                <a:cs typeface="Courier New" panose="02070309020205020404" pitchFamily="49" charset="0"/>
              </a:rPr>
              <a:t>Make sure the date field is defined as a DATE element in Excel.</a:t>
            </a:r>
          </a:p>
        </p:txBody>
      </p:sp>
      <p:sp>
        <p:nvSpPr>
          <p:cNvPr id="3" name="TextBox 2"/>
          <p:cNvSpPr txBox="1"/>
          <p:nvPr/>
        </p:nvSpPr>
        <p:spPr>
          <a:xfrm>
            <a:off x="1115616" y="2636912"/>
            <a:ext cx="5904656" cy="1815882"/>
          </a:xfrm>
          <a:prstGeom prst="rect">
            <a:avLst/>
          </a:prstGeom>
          <a:noFill/>
          <a:ln>
            <a:solidFill>
              <a:srgbClr val="92D050"/>
            </a:solidFill>
          </a:ln>
        </p:spPr>
        <p:txBody>
          <a:bodyPr wrap="square" rtlCol="0">
            <a:spAutoFit/>
          </a:bodyPr>
          <a:lstStyle/>
          <a:p>
            <a:r>
              <a:rPr lang="en-US" sz="1600" dirty="0">
                <a:latin typeface="Courier New" panose="02070309020205020404" pitchFamily="49" charset="0"/>
                <a:cs typeface="Courier New" panose="02070309020205020404" pitchFamily="49" charset="0"/>
              </a:rPr>
              <a:t>PROC IMPORT OUT=lookup</a:t>
            </a:r>
          </a:p>
          <a:p>
            <a:r>
              <a:rPr lang="en-US" sz="1600" dirty="0">
                <a:latin typeface="Courier New" panose="02070309020205020404" pitchFamily="49" charset="0"/>
                <a:cs typeface="Courier New" panose="02070309020205020404" pitchFamily="49" charset="0"/>
              </a:rPr>
              <a:t>            DATAFILE= </a:t>
            </a:r>
            <a:r>
              <a:rPr lang="en-US" sz="1600" dirty="0" smtClean="0">
                <a:latin typeface="Courier New" panose="02070309020205020404" pitchFamily="49" charset="0"/>
                <a:cs typeface="Courier New" panose="02070309020205020404" pitchFamily="49" charset="0"/>
              </a:rPr>
              <a:t>"</a:t>
            </a:r>
            <a:r>
              <a:rPr lang="en-US" sz="1600" dirty="0" err="1" smtClean="0">
                <a:latin typeface="Courier New" panose="02070309020205020404" pitchFamily="49" charset="0"/>
                <a:cs typeface="Courier New" panose="02070309020205020404" pitchFamily="49" charset="0"/>
              </a:rPr>
              <a:t>macroeco_data</a:t>
            </a:r>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xls</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DBMS=</a:t>
            </a:r>
            <a:r>
              <a:rPr lang="en-US" sz="1600" dirty="0" err="1">
                <a:latin typeface="Courier New" panose="02070309020205020404" pitchFamily="49" charset="0"/>
                <a:cs typeface="Courier New" panose="02070309020205020404" pitchFamily="49" charset="0"/>
              </a:rPr>
              <a:t>xls</a:t>
            </a:r>
            <a:r>
              <a:rPr lang="en-US" sz="1600" dirty="0">
                <a:latin typeface="Courier New" panose="02070309020205020404" pitchFamily="49" charset="0"/>
                <a:cs typeface="Courier New" panose="02070309020205020404" pitchFamily="49" charset="0"/>
              </a:rPr>
              <a:t> REPLACE;</a:t>
            </a:r>
          </a:p>
          <a:p>
            <a:r>
              <a:rPr lang="en-US" sz="1600" dirty="0">
                <a:latin typeface="Courier New" panose="02070309020205020404" pitchFamily="49" charset="0"/>
                <a:cs typeface="Courier New" panose="02070309020205020404" pitchFamily="49" charset="0"/>
              </a:rPr>
              <a:t>  SHEET="Sheet1";</a:t>
            </a:r>
          </a:p>
          <a:p>
            <a:r>
              <a:rPr lang="en-US" sz="1600" dirty="0">
                <a:latin typeface="Courier New" panose="02070309020205020404" pitchFamily="49" charset="0"/>
                <a:cs typeface="Courier New" panose="02070309020205020404" pitchFamily="49" charset="0"/>
              </a:rPr>
              <a:t>  GETNAMES=YES;</a:t>
            </a:r>
          </a:p>
          <a:p>
            <a:r>
              <a:rPr lang="en-US" sz="1600" dirty="0">
                <a:latin typeface="Courier New" panose="02070309020205020404" pitchFamily="49" charset="0"/>
                <a:cs typeface="Courier New" panose="02070309020205020404" pitchFamily="49" charset="0"/>
              </a:rPr>
              <a:t>  MIXED=NO;</a:t>
            </a:r>
          </a:p>
          <a:p>
            <a:r>
              <a:rPr lang="en-US" sz="1600" dirty="0">
                <a:latin typeface="Courier New" panose="02070309020205020404" pitchFamily="49" charset="0"/>
                <a:cs typeface="Courier New" panose="02070309020205020404" pitchFamily="49" charset="0"/>
              </a:rPr>
              <a:t>RUN;</a:t>
            </a:r>
            <a:endParaRPr lang="en-GB" sz="1600"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B5690DA-E52C-4766-A94E-1DF52523DE10}" type="slidenum">
              <a:rPr lang="en-GB" smtClean="0"/>
              <a:t>32</a:t>
            </a:fld>
            <a:endParaRPr lang="en-GB"/>
          </a:p>
        </p:txBody>
      </p:sp>
    </p:spTree>
    <p:extLst>
      <p:ext uri="{BB962C8B-B14F-4D97-AF65-F5344CB8AC3E}">
        <p14:creationId xmlns:p14="http://schemas.microsoft.com/office/powerpoint/2010/main" val="42229909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lstStyle/>
          <a:p>
            <a:r>
              <a:rPr lang="en-US" b="1" dirty="0" smtClean="0"/>
              <a:t>Code to join </a:t>
            </a:r>
            <a:r>
              <a:rPr lang="en-US" b="1" dirty="0" err="1" smtClean="0"/>
              <a:t>macroeconmic</a:t>
            </a:r>
            <a:r>
              <a:rPr lang="en-US" b="1" dirty="0" smtClean="0"/>
              <a:t> data</a:t>
            </a:r>
          </a:p>
        </p:txBody>
      </p:sp>
      <p:sp>
        <p:nvSpPr>
          <p:cNvPr id="29700" name="Rectangle 5"/>
          <p:cNvSpPr>
            <a:spLocks noChangeArrowheads="1"/>
          </p:cNvSpPr>
          <p:nvPr/>
        </p:nvSpPr>
        <p:spPr bwMode="auto">
          <a:xfrm>
            <a:off x="428596" y="1412776"/>
            <a:ext cx="6807700" cy="585418"/>
          </a:xfrm>
          <a:prstGeom prst="rect">
            <a:avLst/>
          </a:prstGeom>
          <a:noFill/>
          <a:ln w="9525">
            <a:solidFill>
              <a:schemeClr val="accent1"/>
            </a:solidFill>
            <a:miter lim="800000"/>
            <a:headEnd/>
            <a:tailEnd/>
          </a:ln>
        </p:spPr>
        <p:txBody>
          <a:bodyPr wrap="square" lIns="92075" tIns="46038" rIns="92075" bIns="46038">
            <a:spAutoFit/>
          </a:bodyPr>
          <a:lstStyle/>
          <a:p>
            <a:pPr marL="342900" indent="-342900">
              <a:buFont typeface="Arial" panose="020B0604020202020204" pitchFamily="34" charset="0"/>
              <a:buChar char="•"/>
            </a:pPr>
            <a:r>
              <a:rPr lang="en-US" sz="1600" dirty="0" smtClean="0"/>
              <a:t>Using PROC FORMAT to generate a table look-up.  Key values are ASOFDATEs.  Labels are macroeconomic variables at the specific ASOFDATE.</a:t>
            </a:r>
            <a:endParaRPr lang="en-US" sz="1600" dirty="0" smtClean="0">
              <a:latin typeface="Courier New" panose="02070309020205020404" pitchFamily="49" charset="0"/>
              <a:cs typeface="Courier New" panose="02070309020205020404" pitchFamily="49" charset="0"/>
            </a:endParaRPr>
          </a:p>
        </p:txBody>
      </p:sp>
      <p:sp>
        <p:nvSpPr>
          <p:cNvPr id="3" name="TextBox 2"/>
          <p:cNvSpPr txBox="1"/>
          <p:nvPr/>
        </p:nvSpPr>
        <p:spPr>
          <a:xfrm>
            <a:off x="1080110" y="2276872"/>
            <a:ext cx="6804257" cy="4524315"/>
          </a:xfrm>
          <a:prstGeom prst="rect">
            <a:avLst/>
          </a:prstGeom>
          <a:noFill/>
          <a:ln>
            <a:solidFill>
              <a:srgbClr val="92D050"/>
            </a:solidFill>
          </a:ln>
        </p:spPr>
        <p:txBody>
          <a:bodyPr wrap="square" rtlCol="0">
            <a:spAutoFit/>
          </a:bodyPr>
          <a:lstStyle/>
          <a:p>
            <a:r>
              <a:rPr lang="en-US" sz="1600" dirty="0" smtClean="0">
                <a:latin typeface="Courier New" panose="02070309020205020404" pitchFamily="49" charset="0"/>
                <a:cs typeface="Courier New" panose="02070309020205020404" pitchFamily="49" charset="0"/>
              </a:rPr>
              <a:t>%macro </a:t>
            </a:r>
            <a:r>
              <a:rPr lang="en-US" sz="1600" dirty="0" err="1" smtClean="0">
                <a:latin typeface="Courier New" panose="02070309020205020404" pitchFamily="49" charset="0"/>
                <a:cs typeface="Courier New" panose="02070309020205020404" pitchFamily="49" charset="0"/>
              </a:rPr>
              <a:t>fmt</a:t>
            </a:r>
            <a:r>
              <a:rPr lang="en-US" sz="1600" dirty="0" smtClean="0">
                <a:latin typeface="Courier New" panose="02070309020205020404" pitchFamily="49" charset="0"/>
                <a:cs typeface="Courier New" panose="02070309020205020404" pitchFamily="49" charset="0"/>
              </a:rPr>
              <a:t>(</a:t>
            </a:r>
            <a:r>
              <a:rPr lang="en-US" sz="1600" dirty="0" err="1" smtClean="0">
                <a:latin typeface="Courier New" panose="02070309020205020404" pitchFamily="49" charset="0"/>
                <a:cs typeface="Courier New" panose="02070309020205020404" pitchFamily="49" charset="0"/>
              </a:rPr>
              <a:t>var</a:t>
            </a:r>
            <a:r>
              <a:rPr lang="en-US" sz="1600" dirty="0" smtClean="0">
                <a:latin typeface="Courier New" panose="02070309020205020404" pitchFamily="49" charset="0"/>
                <a:cs typeface="Courier New" panose="02070309020205020404" pitchFamily="49" charset="0"/>
              </a:rPr>
              <a:t>);</a:t>
            </a:r>
          </a:p>
          <a:p>
            <a:r>
              <a:rPr lang="en-US" sz="1600" dirty="0" smtClean="0">
                <a:latin typeface="Courier New" panose="02070309020205020404" pitchFamily="49" charset="0"/>
                <a:cs typeface="Courier New" panose="02070309020205020404" pitchFamily="49" charset="0"/>
              </a:rPr>
              <a:t>data </a:t>
            </a:r>
            <a:r>
              <a:rPr lang="en-US" sz="1600" dirty="0" err="1">
                <a:latin typeface="Courier New" panose="02070309020205020404" pitchFamily="49" charset="0"/>
                <a:cs typeface="Courier New" panose="02070309020205020404" pitchFamily="49" charset="0"/>
              </a:rPr>
              <a:t>fmt</a:t>
            </a:r>
            <a:r>
              <a:rPr lang="en-US" sz="1600" dirty="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set lookup </a:t>
            </a:r>
            <a:r>
              <a:rPr lang="en-US" sz="1600" dirty="0" smtClean="0">
                <a:latin typeface="Courier New" panose="02070309020205020404" pitchFamily="49" charset="0"/>
                <a:cs typeface="Courier New" panose="02070309020205020404" pitchFamily="49" charset="0"/>
              </a:rPr>
              <a:t>(rename=(</a:t>
            </a:r>
            <a:r>
              <a:rPr lang="en-US" sz="1400" dirty="0" smtClean="0">
                <a:latin typeface="Courier New" pitchFamily="49" charset="0"/>
                <a:ea typeface="ＭＳ Ｐゴシック" pitchFamily="-112" charset="-128"/>
                <a:cs typeface="Courier New" panose="02070309020205020404" pitchFamily="49" charset="0"/>
              </a:rPr>
              <a:t>&amp;VAR.=LABEL</a:t>
            </a:r>
            <a:r>
              <a:rPr lang="en-US" sz="1600" dirty="0" smtClean="0">
                <a:latin typeface="Courier New" panose="02070309020205020404" pitchFamily="49" charset="0"/>
                <a:cs typeface="Courier New" panose="02070309020205020404" pitchFamily="49" charset="0"/>
              </a:rPr>
              <a:t>)) end=</a:t>
            </a:r>
            <a:r>
              <a:rPr lang="en-US" sz="1600" dirty="0" err="1" smtClean="0">
                <a:latin typeface="Courier New" panose="02070309020205020404" pitchFamily="49" charset="0"/>
                <a:cs typeface="Courier New" panose="02070309020205020404" pitchFamily="49" charset="0"/>
              </a:rPr>
              <a:t>eof</a:t>
            </a:r>
            <a:r>
              <a:rPr lang="en-US" sz="1600" dirty="0" smtClean="0">
                <a:latin typeface="Courier New" panose="02070309020205020404" pitchFamily="49" charset="0"/>
                <a:cs typeface="Courier New" panose="02070309020205020404" pitchFamily="49" charset="0"/>
              </a:rPr>
              <a:t>;</a:t>
            </a:r>
          </a:p>
          <a:p>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start = </a:t>
            </a:r>
            <a:r>
              <a:rPr lang="en-US" sz="1600" dirty="0" err="1" smtClean="0">
                <a:latin typeface="Courier New" panose="02070309020205020404" pitchFamily="49" charset="0"/>
                <a:cs typeface="Courier New" panose="02070309020205020404" pitchFamily="49" charset="0"/>
              </a:rPr>
              <a:t>intnx</a:t>
            </a:r>
            <a:r>
              <a:rPr lang="en-US" sz="1600" dirty="0">
                <a:latin typeface="Courier New" panose="02070309020205020404" pitchFamily="49" charset="0"/>
                <a:cs typeface="Courier New" panose="02070309020205020404" pitchFamily="49" charset="0"/>
              </a:rPr>
              <a:t>('month', </a:t>
            </a:r>
            <a:r>
              <a:rPr lang="en-US" sz="1600" dirty="0" smtClean="0">
                <a:latin typeface="Courier New" panose="02070309020205020404" pitchFamily="49" charset="0"/>
                <a:cs typeface="Courier New" panose="02070309020205020404" pitchFamily="49" charset="0"/>
              </a:rPr>
              <a:t>ASOFDATE,0);</a:t>
            </a:r>
          </a:p>
          <a:p>
            <a:r>
              <a:rPr lang="en-US" sz="1600" dirty="0">
                <a:latin typeface="Courier New" panose="02070309020205020404" pitchFamily="49" charset="0"/>
                <a:cs typeface="Courier New" panose="02070309020205020404" pitchFamily="49" charset="0"/>
              </a:rPr>
              <a:t>  /* or start = </a:t>
            </a:r>
            <a:r>
              <a:rPr lang="en-US" sz="1600" dirty="0" err="1">
                <a:latin typeface="Courier New" panose="02070309020205020404" pitchFamily="49" charset="0"/>
                <a:cs typeface="Courier New" panose="02070309020205020404" pitchFamily="49" charset="0"/>
              </a:rPr>
              <a:t>intnx</a:t>
            </a:r>
            <a:r>
              <a:rPr lang="en-US" sz="1600" dirty="0">
                <a:latin typeface="Courier New" panose="02070309020205020404" pitchFamily="49" charset="0"/>
                <a:cs typeface="Courier New" panose="02070309020205020404" pitchFamily="49" charset="0"/>
              </a:rPr>
              <a:t>('month</a:t>
            </a:r>
            <a:r>
              <a:rPr lang="en-US" sz="1600" dirty="0" smtClean="0">
                <a:latin typeface="Courier New" panose="02070309020205020404" pitchFamily="49" charset="0"/>
                <a:cs typeface="Courier New" panose="02070309020205020404" pitchFamily="49" charset="0"/>
              </a:rPr>
              <a:t>',</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ASOFDATE,0</a:t>
            </a:r>
            <a:r>
              <a:rPr lang="en-US" sz="1600" dirty="0">
                <a:latin typeface="Courier New" panose="02070309020205020404" pitchFamily="49" charset="0"/>
                <a:cs typeface="Courier New" panose="02070309020205020404" pitchFamily="49" charset="0"/>
              </a:rPr>
              <a:t>,'b</a:t>
            </a:r>
            <a:r>
              <a:rPr lang="en-US" sz="1600" dirty="0" smtClean="0">
                <a:latin typeface="Courier New" panose="02070309020205020404" pitchFamily="49" charset="0"/>
                <a:cs typeface="Courier New" panose="02070309020205020404" pitchFamily="49" charset="0"/>
              </a:rPr>
              <a:t>') */</a:t>
            </a:r>
            <a:endParaRPr lang="en-US" sz="1600" dirty="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retain </a:t>
            </a:r>
            <a:r>
              <a:rPr lang="en-US" sz="1600" dirty="0" err="1">
                <a:latin typeface="Courier New" panose="02070309020205020404" pitchFamily="49" charset="0"/>
                <a:cs typeface="Courier New" panose="02070309020205020404" pitchFamily="49" charset="0"/>
              </a:rPr>
              <a:t>fmtname</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'&amp;</a:t>
            </a:r>
            <a:r>
              <a:rPr lang="en-US" sz="1600" dirty="0" err="1" smtClean="0">
                <a:latin typeface="Courier New" panose="02070309020205020404" pitchFamily="49" charset="0"/>
                <a:cs typeface="Courier New" panose="02070309020205020404" pitchFamily="49" charset="0"/>
              </a:rPr>
              <a:t>VAR.x</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type 'N</a:t>
            </a:r>
            <a:r>
              <a:rPr lang="en-US" sz="1600" dirty="0" smtClean="0">
                <a:latin typeface="Courier New" panose="02070309020205020404" pitchFamily="49" charset="0"/>
                <a:cs typeface="Courier New" panose="02070309020205020404" pitchFamily="49" charset="0"/>
              </a:rPr>
              <a:t>';</a:t>
            </a:r>
          </a:p>
          <a:p>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output;</a:t>
            </a:r>
          </a:p>
          <a:p>
            <a:endParaRPr lang="en-US" sz="1600" dirty="0" smtClean="0">
              <a:latin typeface="Courier New" panose="02070309020205020404" pitchFamily="49" charset="0"/>
              <a:cs typeface="Courier New" panose="02070309020205020404" pitchFamily="49" charset="0"/>
            </a:endParaRPr>
          </a:p>
          <a:p>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if </a:t>
            </a:r>
            <a:r>
              <a:rPr lang="en-US" sz="1600" dirty="0" err="1">
                <a:latin typeface="Courier New" panose="02070309020205020404" pitchFamily="49" charset="0"/>
                <a:cs typeface="Courier New" panose="02070309020205020404" pitchFamily="49" charset="0"/>
              </a:rPr>
              <a:t>eof</a:t>
            </a:r>
            <a:r>
              <a:rPr lang="en-US" sz="1600" dirty="0">
                <a:latin typeface="Courier New" panose="02070309020205020404" pitchFamily="49" charset="0"/>
                <a:cs typeface="Courier New" panose="02070309020205020404" pitchFamily="49" charset="0"/>
              </a:rPr>
              <a:t> then do;</a:t>
            </a:r>
          </a:p>
          <a:p>
            <a:r>
              <a:rPr lang="en-US" sz="1600" dirty="0">
                <a:latin typeface="Courier New" panose="02070309020205020404" pitchFamily="49" charset="0"/>
                <a:cs typeface="Courier New" panose="02070309020205020404" pitchFamily="49" charset="0"/>
              </a:rPr>
              <a:t>    HLO='O';</a:t>
            </a:r>
          </a:p>
          <a:p>
            <a:r>
              <a:rPr lang="en-US" sz="1600" dirty="0">
                <a:latin typeface="Courier New" panose="02070309020205020404" pitchFamily="49" charset="0"/>
                <a:cs typeface="Courier New" panose="02070309020205020404" pitchFamily="49" charset="0"/>
              </a:rPr>
              <a:t>    START=.;</a:t>
            </a:r>
          </a:p>
          <a:p>
            <a:r>
              <a:rPr lang="en-US" sz="1600" dirty="0">
                <a:latin typeface="Courier New" panose="02070309020205020404" pitchFamily="49" charset="0"/>
                <a:cs typeface="Courier New" panose="02070309020205020404" pitchFamily="49" charset="0"/>
              </a:rPr>
              <a:t>    label=.;</a:t>
            </a:r>
          </a:p>
          <a:p>
            <a:r>
              <a:rPr lang="en-US" sz="1600" dirty="0">
                <a:latin typeface="Courier New" panose="02070309020205020404" pitchFamily="49" charset="0"/>
                <a:cs typeface="Courier New" panose="02070309020205020404" pitchFamily="49" charset="0"/>
              </a:rPr>
              <a:t>    output;</a:t>
            </a:r>
          </a:p>
          <a:p>
            <a:r>
              <a:rPr lang="en-US" sz="1600" dirty="0">
                <a:latin typeface="Courier New" panose="02070309020205020404" pitchFamily="49" charset="0"/>
                <a:cs typeface="Courier New" panose="02070309020205020404" pitchFamily="49" charset="0"/>
              </a:rPr>
              <a:t>  end;</a:t>
            </a:r>
          </a:p>
          <a:p>
            <a:r>
              <a:rPr lang="en-US" sz="1600" dirty="0">
                <a:latin typeface="Courier New" panose="02070309020205020404" pitchFamily="49" charset="0"/>
                <a:cs typeface="Courier New" panose="02070309020205020404" pitchFamily="49" charset="0"/>
              </a:rPr>
              <a:t>run;</a:t>
            </a:r>
          </a:p>
          <a:p>
            <a:endParaRPr lang="en-US" sz="1600" dirty="0">
              <a:latin typeface="Courier New" panose="02070309020205020404" pitchFamily="49" charset="0"/>
              <a:cs typeface="Courier New" panose="02070309020205020404" pitchFamily="49" charset="0"/>
            </a:endParaRPr>
          </a:p>
          <a:p>
            <a:r>
              <a:rPr lang="en-US" sz="1600" dirty="0" err="1">
                <a:latin typeface="Courier New" panose="02070309020205020404" pitchFamily="49" charset="0"/>
                <a:cs typeface="Courier New" panose="02070309020205020404" pitchFamily="49" charset="0"/>
              </a:rPr>
              <a:t>proc</a:t>
            </a:r>
            <a:r>
              <a:rPr lang="en-US" sz="1600" dirty="0">
                <a:latin typeface="Courier New" panose="02070309020205020404" pitchFamily="49" charset="0"/>
                <a:cs typeface="Courier New" panose="02070309020205020404" pitchFamily="49" charset="0"/>
              </a:rPr>
              <a:t> format </a:t>
            </a:r>
            <a:r>
              <a:rPr lang="en-US" sz="1600" dirty="0" err="1">
                <a:latin typeface="Courier New" panose="02070309020205020404" pitchFamily="49" charset="0"/>
                <a:cs typeface="Courier New" panose="02070309020205020404" pitchFamily="49" charset="0"/>
              </a:rPr>
              <a:t>cntlin</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fmt</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fmtlib</a:t>
            </a:r>
            <a:r>
              <a:rPr lang="en-US" sz="1600" dirty="0">
                <a:latin typeface="Courier New" panose="02070309020205020404" pitchFamily="49" charset="0"/>
                <a:cs typeface="Courier New" panose="02070309020205020404" pitchFamily="49" charset="0"/>
              </a:rPr>
              <a:t>; run</a:t>
            </a:r>
            <a:r>
              <a:rPr lang="en-US" sz="1600" dirty="0" smtClean="0">
                <a:latin typeface="Courier New" panose="02070309020205020404" pitchFamily="49" charset="0"/>
                <a:cs typeface="Courier New" panose="02070309020205020404" pitchFamily="49" charset="0"/>
              </a:rPr>
              <a:t>;</a:t>
            </a:r>
          </a:p>
          <a:p>
            <a:r>
              <a:rPr lang="en-US" sz="1600" dirty="0" smtClean="0">
                <a:latin typeface="Courier New" panose="02070309020205020404" pitchFamily="49" charset="0"/>
                <a:cs typeface="Courier New" panose="02070309020205020404" pitchFamily="49" charset="0"/>
              </a:rPr>
              <a:t>%mend;</a:t>
            </a:r>
            <a:endParaRPr lang="en-GB" sz="1600" dirty="0">
              <a:latin typeface="Courier New" panose="02070309020205020404" pitchFamily="49" charset="0"/>
              <a:cs typeface="Courier New" panose="02070309020205020404" pitchFamily="49" charset="0"/>
            </a:endParaRPr>
          </a:p>
        </p:txBody>
      </p:sp>
      <p:sp>
        <p:nvSpPr>
          <p:cNvPr id="2" name="Slide Number Placeholder 1"/>
          <p:cNvSpPr>
            <a:spLocks noGrp="1"/>
          </p:cNvSpPr>
          <p:nvPr>
            <p:ph type="sldNum" sz="quarter" idx="12"/>
          </p:nvPr>
        </p:nvSpPr>
        <p:spPr/>
        <p:txBody>
          <a:bodyPr/>
          <a:lstStyle/>
          <a:p>
            <a:fld id="{1B5690DA-E52C-4766-A94E-1DF52523DE10}" type="slidenum">
              <a:rPr lang="en-GB" smtClean="0"/>
              <a:t>33</a:t>
            </a:fld>
            <a:endParaRPr lang="en-GB"/>
          </a:p>
        </p:txBody>
      </p:sp>
    </p:spTree>
    <p:extLst>
      <p:ext uri="{BB962C8B-B14F-4D97-AF65-F5344CB8AC3E}">
        <p14:creationId xmlns:p14="http://schemas.microsoft.com/office/powerpoint/2010/main" val="14293965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552" y="0"/>
            <a:ext cx="7772400" cy="1143000"/>
          </a:xfrm>
          <a:noFill/>
        </p:spPr>
        <p:txBody>
          <a:bodyPr>
            <a:normAutofit fontScale="90000"/>
          </a:bodyPr>
          <a:lstStyle/>
          <a:p>
            <a:r>
              <a:rPr lang="en-US" b="1" dirty="0" smtClean="0"/>
              <a:t>Code to read in </a:t>
            </a:r>
            <a:r>
              <a:rPr lang="en-US" b="1" dirty="0" err="1" smtClean="0"/>
              <a:t>macroeconmic</a:t>
            </a:r>
            <a:r>
              <a:rPr lang="en-US" b="1" dirty="0" smtClean="0"/>
              <a:t> data</a:t>
            </a:r>
          </a:p>
        </p:txBody>
      </p:sp>
      <p:sp>
        <p:nvSpPr>
          <p:cNvPr id="29700" name="Rectangle 5"/>
          <p:cNvSpPr>
            <a:spLocks noChangeArrowheads="1"/>
          </p:cNvSpPr>
          <p:nvPr/>
        </p:nvSpPr>
        <p:spPr bwMode="auto">
          <a:xfrm>
            <a:off x="428596" y="1412776"/>
            <a:ext cx="6807700" cy="339196"/>
          </a:xfrm>
          <a:prstGeom prst="rect">
            <a:avLst/>
          </a:prstGeom>
          <a:noFill/>
          <a:ln w="9525">
            <a:solidFill>
              <a:schemeClr val="accent1"/>
            </a:solidFill>
            <a:miter lim="800000"/>
            <a:headEnd/>
            <a:tailEnd/>
          </a:ln>
        </p:spPr>
        <p:txBody>
          <a:bodyPr wrap="square" lIns="92075" tIns="46038" rIns="92075" bIns="46038">
            <a:spAutoFit/>
          </a:bodyPr>
          <a:lstStyle/>
          <a:p>
            <a:pPr marL="342900" indent="-342900">
              <a:buFont typeface="Arial" panose="020B0604020202020204" pitchFamily="34" charset="0"/>
              <a:buChar char="•"/>
            </a:pPr>
            <a:r>
              <a:rPr lang="en-US" sz="1600" dirty="0" smtClean="0"/>
              <a:t>Reading the FORMAT TABLE:</a:t>
            </a:r>
            <a:endParaRPr lang="en-US" sz="1600" dirty="0" smtClean="0">
              <a:latin typeface="Courier New" panose="02070309020205020404" pitchFamily="49" charset="0"/>
              <a:cs typeface="Courier New" panose="02070309020205020404" pitchFamily="49" charset="0"/>
            </a:endParaRPr>
          </a:p>
        </p:txBody>
      </p:sp>
      <p:sp>
        <p:nvSpPr>
          <p:cNvPr id="3" name="TextBox 2"/>
          <p:cNvSpPr txBox="1"/>
          <p:nvPr/>
        </p:nvSpPr>
        <p:spPr>
          <a:xfrm>
            <a:off x="1080110" y="2276872"/>
            <a:ext cx="6804257" cy="1815882"/>
          </a:xfrm>
          <a:prstGeom prst="rect">
            <a:avLst/>
          </a:prstGeom>
          <a:noFill/>
          <a:ln>
            <a:solidFill>
              <a:srgbClr val="92D050"/>
            </a:solidFill>
          </a:ln>
        </p:spPr>
        <p:txBody>
          <a:bodyPr wrap="square" rtlCol="0">
            <a:spAutoFit/>
          </a:bodyPr>
          <a:lstStyle/>
          <a:p>
            <a:r>
              <a:rPr lang="en-US" sz="1600" dirty="0" smtClean="0">
                <a:latin typeface="Courier New" panose="02070309020205020404" pitchFamily="49" charset="0"/>
                <a:cs typeface="Courier New" panose="02070309020205020404" pitchFamily="49" charset="0"/>
              </a:rPr>
              <a:t>%</a:t>
            </a:r>
            <a:r>
              <a:rPr lang="en-US" sz="1600" dirty="0" err="1" smtClean="0">
                <a:latin typeface="Courier New" panose="02070309020205020404" pitchFamily="49" charset="0"/>
                <a:cs typeface="Courier New" panose="02070309020205020404" pitchFamily="49" charset="0"/>
              </a:rPr>
              <a:t>fmt</a:t>
            </a:r>
            <a:r>
              <a:rPr lang="en-US" sz="1600" dirty="0" smtClean="0">
                <a:latin typeface="Courier New" panose="02070309020205020404" pitchFamily="49" charset="0"/>
                <a:cs typeface="Courier New" panose="02070309020205020404" pitchFamily="49" charset="0"/>
              </a:rPr>
              <a:t>(CPI);</a:t>
            </a:r>
          </a:p>
          <a:p>
            <a:r>
              <a:rPr lang="en-US" sz="1600" dirty="0" smtClean="0">
                <a:latin typeface="Courier New" panose="02070309020205020404" pitchFamily="49" charset="0"/>
                <a:cs typeface="Courier New" panose="02070309020205020404" pitchFamily="49" charset="0"/>
              </a:rPr>
              <a:t>%</a:t>
            </a:r>
            <a:r>
              <a:rPr lang="en-US" sz="1600" dirty="0" err="1" smtClean="0">
                <a:latin typeface="Courier New" panose="02070309020205020404" pitchFamily="49" charset="0"/>
                <a:cs typeface="Courier New" panose="02070309020205020404" pitchFamily="49" charset="0"/>
              </a:rPr>
              <a:t>fmt</a:t>
            </a:r>
            <a:r>
              <a:rPr lang="en-US" sz="1600" dirty="0" smtClean="0">
                <a:latin typeface="Courier New" panose="02070309020205020404" pitchFamily="49" charset="0"/>
                <a:cs typeface="Courier New" panose="02070309020205020404" pitchFamily="49" charset="0"/>
              </a:rPr>
              <a:t>(HHINC)</a:t>
            </a:r>
          </a:p>
          <a:p>
            <a:r>
              <a:rPr lang="en-US" sz="1600" dirty="0" smtClean="0">
                <a:latin typeface="Courier New" panose="02070309020205020404" pitchFamily="49" charset="0"/>
                <a:cs typeface="Courier New" panose="02070309020205020404" pitchFamily="49" charset="0"/>
              </a:rPr>
              <a:t>data model;</a:t>
            </a:r>
            <a:endParaRPr lang="en-US" sz="1600" dirty="0">
              <a:latin typeface="Courier New" panose="02070309020205020404" pitchFamily="49" charset="0"/>
              <a:cs typeface="Courier New" panose="02070309020205020404" pitchFamily="49" charset="0"/>
            </a:endParaRPr>
          </a:p>
          <a:p>
            <a:r>
              <a:rPr lang="en-US" sz="1600" dirty="0">
                <a:latin typeface="Courier New" panose="02070309020205020404" pitchFamily="49" charset="0"/>
                <a:cs typeface="Courier New" panose="02070309020205020404" pitchFamily="49" charset="0"/>
              </a:rPr>
              <a:t>  set </a:t>
            </a:r>
            <a:r>
              <a:rPr lang="en-US" sz="1600" dirty="0" smtClean="0">
                <a:latin typeface="Courier New" panose="02070309020205020404" pitchFamily="49" charset="0"/>
                <a:cs typeface="Courier New" panose="02070309020205020404" pitchFamily="49" charset="0"/>
              </a:rPr>
              <a:t>model;</a:t>
            </a:r>
          </a:p>
          <a:p>
            <a:r>
              <a:rPr lang="en-US" sz="1600" dirty="0" smtClean="0">
                <a:latin typeface="Courier New" panose="02070309020205020404" pitchFamily="49" charset="0"/>
                <a:cs typeface="Courier New" panose="02070309020205020404" pitchFamily="49" charset="0"/>
              </a:rPr>
              <a:t>  CPI   = input(put(ASOFDATE,CPIX.),best16.);</a:t>
            </a:r>
          </a:p>
          <a:p>
            <a:r>
              <a:rPr lang="en-US" sz="1600" dirty="0" smtClean="0">
                <a:latin typeface="Courier New" panose="02070309020205020404" pitchFamily="49" charset="0"/>
                <a:cs typeface="Courier New" panose="02070309020205020404" pitchFamily="49" charset="0"/>
              </a:rPr>
              <a:t>  HHINC = input(put(ASOFDATE,HHINCX</a:t>
            </a:r>
            <a:r>
              <a:rPr lang="en-US" sz="1600" dirty="0">
                <a:latin typeface="Courier New" panose="02070309020205020404" pitchFamily="49" charset="0"/>
                <a:cs typeface="Courier New" panose="02070309020205020404" pitchFamily="49" charset="0"/>
              </a:rPr>
              <a:t>.),best16.);</a:t>
            </a:r>
            <a:endParaRPr lang="en-US" sz="1600" dirty="0" smtClean="0">
              <a:latin typeface="Courier New" panose="02070309020205020404" pitchFamily="49" charset="0"/>
              <a:cs typeface="Courier New" panose="02070309020205020404" pitchFamily="49" charset="0"/>
            </a:endParaRPr>
          </a:p>
          <a:p>
            <a:r>
              <a:rPr lang="en-US" sz="1600" dirty="0">
                <a:latin typeface="Courier New" panose="02070309020205020404" pitchFamily="49" charset="0"/>
                <a:cs typeface="Courier New" panose="02070309020205020404" pitchFamily="49" charset="0"/>
              </a:rPr>
              <a:t>r</a:t>
            </a:r>
            <a:r>
              <a:rPr lang="en-US" sz="1600" dirty="0" smtClean="0">
                <a:latin typeface="Courier New" panose="02070309020205020404" pitchFamily="49" charset="0"/>
                <a:cs typeface="Courier New" panose="02070309020205020404" pitchFamily="49" charset="0"/>
              </a:rPr>
              <a:t>un;</a:t>
            </a:r>
            <a:endParaRPr lang="en-GB" sz="1600" dirty="0">
              <a:latin typeface="Courier New" panose="02070309020205020404" pitchFamily="49" charset="0"/>
              <a:cs typeface="Courier New" panose="02070309020205020404" pitchFamily="49" charset="0"/>
            </a:endParaRPr>
          </a:p>
        </p:txBody>
      </p:sp>
      <p:sp>
        <p:nvSpPr>
          <p:cNvPr id="2" name="Slide Number Placeholder 1"/>
          <p:cNvSpPr>
            <a:spLocks noGrp="1"/>
          </p:cNvSpPr>
          <p:nvPr>
            <p:ph type="sldNum" sz="quarter" idx="12"/>
          </p:nvPr>
        </p:nvSpPr>
        <p:spPr/>
        <p:txBody>
          <a:bodyPr/>
          <a:lstStyle/>
          <a:p>
            <a:fld id="{1B5690DA-E52C-4766-A94E-1DF52523DE10}" type="slidenum">
              <a:rPr lang="en-GB" smtClean="0"/>
              <a:t>34</a:t>
            </a:fld>
            <a:endParaRPr lang="en-GB"/>
          </a:p>
        </p:txBody>
      </p:sp>
    </p:spTree>
    <p:extLst>
      <p:ext uri="{BB962C8B-B14F-4D97-AF65-F5344CB8AC3E}">
        <p14:creationId xmlns:p14="http://schemas.microsoft.com/office/powerpoint/2010/main" val="20750970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01885173"/>
              </p:ext>
            </p:extLst>
          </p:nvPr>
        </p:nvGraphicFramePr>
        <p:xfrm>
          <a:off x="323528" y="1124744"/>
          <a:ext cx="8229600" cy="3854223"/>
        </p:xfrm>
        <a:graphic>
          <a:graphicData uri="http://schemas.openxmlformats.org/drawingml/2006/table">
            <a:tbl>
              <a:tblPr>
                <a:tableStyleId>{5C22544A-7EE6-4342-B048-85BDC9FD1C3A}</a:tableStyleId>
              </a:tblPr>
              <a:tblGrid>
                <a:gridCol w="8229600"/>
              </a:tblGrid>
              <a:tr h="142749">
                <a:tc>
                  <a:txBody>
                    <a:bodyPr/>
                    <a:lstStyle/>
                    <a:p>
                      <a:pPr>
                        <a:lnSpc>
                          <a:spcPct val="115000"/>
                        </a:lnSpc>
                        <a:spcBef>
                          <a:spcPts val="335"/>
                        </a:spcBef>
                        <a:spcAft>
                          <a:spcPts val="335"/>
                        </a:spcAft>
                      </a:pPr>
                      <a:r>
                        <a:rPr lang="en-US" sz="800" dirty="0">
                          <a:effectLst/>
                          <a:latin typeface="Courier New" panose="02070309020205020404" pitchFamily="49" charset="0"/>
                          <a:cs typeface="Courier New" panose="02070309020205020404" pitchFamily="49" charset="0"/>
                        </a:rPr>
                        <a:t>  -------------------------------------------------------------------------------------------------------------------------------   </a:t>
                      </a:r>
                      <a:endParaRPr lang="en-GB" sz="900" dirty="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May  2017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dirty="0">
                          <a:effectLst/>
                          <a:latin typeface="Courier New" panose="02070309020205020404" pitchFamily="49" charset="0"/>
                          <a:cs typeface="Courier New" panose="02070309020205020404" pitchFamily="49" charset="0"/>
                        </a:rPr>
                        <a:t>  |                                                                                                                             |   </a:t>
                      </a:r>
                      <a:endParaRPr lang="en-GB" sz="900" dirty="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Sunday      |     Monday      |     Tuesday     |    Wednesday    |    Thursday     |     Friday      |    Saturday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1        |        2        |        3        |        4        |        5        |        6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CIGAR |                 |           CIGAR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7        |        8        |        9        |       10        |       11        |       12        |       13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CIGAR |           CIGAR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14        |       15        |       16        |       17        |       18        |       19        |       20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Mothers Day |                 |                 |                 |                 |                 |           CIGAR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21        |       22        |       23        |       24        |       25        |       26        |       27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CIGAR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28        |       29        |       30        |       31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a:effectLst/>
                          <a:latin typeface="Courier New" panose="02070309020205020404" pitchFamily="49" charset="0"/>
                          <a:cs typeface="Courier New" panose="02070309020205020404" pitchFamily="49" charset="0"/>
                        </a:rPr>
                        <a:t>  |                 |                 |                 |                 |                 |                 |                 |   </a:t>
                      </a:r>
                      <a:endParaRPr lang="en-GB" sz="900">
                        <a:effectLst/>
                        <a:latin typeface="Courier New" panose="02070309020205020404" pitchFamily="49" charset="0"/>
                        <a:ea typeface="Times New Roman"/>
                        <a:cs typeface="Courier New" panose="02070309020205020404" pitchFamily="49" charset="0"/>
                      </a:endParaRPr>
                    </a:p>
                  </a:txBody>
                  <a:tcPr marL="36477" marR="36477" marT="0" marB="0"/>
                </a:tc>
              </a:tr>
              <a:tr h="142749">
                <a:tc>
                  <a:txBody>
                    <a:bodyPr/>
                    <a:lstStyle/>
                    <a:p>
                      <a:pPr>
                        <a:lnSpc>
                          <a:spcPct val="115000"/>
                        </a:lnSpc>
                        <a:spcBef>
                          <a:spcPts val="335"/>
                        </a:spcBef>
                        <a:spcAft>
                          <a:spcPts val="335"/>
                        </a:spcAft>
                      </a:pPr>
                      <a:r>
                        <a:rPr lang="en-US" sz="800" dirty="0">
                          <a:effectLst/>
                          <a:latin typeface="Courier New" panose="02070309020205020404" pitchFamily="49" charset="0"/>
                          <a:cs typeface="Courier New" panose="02070309020205020404" pitchFamily="49" charset="0"/>
                        </a:rPr>
                        <a:t>  -------------------------------------------------------------------------------------------------------------------------------   </a:t>
                      </a:r>
                      <a:endParaRPr lang="en-GB" sz="900" dirty="0">
                        <a:effectLst/>
                        <a:latin typeface="Courier New" panose="02070309020205020404" pitchFamily="49" charset="0"/>
                        <a:ea typeface="Times New Roman"/>
                        <a:cs typeface="Courier New" panose="02070309020205020404" pitchFamily="49" charset="0"/>
                      </a:endParaRPr>
                    </a:p>
                  </a:txBody>
                  <a:tcPr marL="36477" marR="36477" marT="0" marB="0"/>
                </a:tc>
              </a:tr>
            </a:tbl>
          </a:graphicData>
        </a:graphic>
      </p:graphicFrame>
      <p:sp>
        <p:nvSpPr>
          <p:cNvPr id="2" name="Slide Number Placeholder 1"/>
          <p:cNvSpPr>
            <a:spLocks noGrp="1"/>
          </p:cNvSpPr>
          <p:nvPr>
            <p:ph type="sldNum" sz="quarter" idx="12"/>
          </p:nvPr>
        </p:nvSpPr>
        <p:spPr/>
        <p:txBody>
          <a:bodyPr/>
          <a:lstStyle/>
          <a:p>
            <a:fld id="{1B5690DA-E52C-4766-A94E-1DF52523DE10}" type="slidenum">
              <a:rPr lang="en-GB" smtClean="0"/>
              <a:t>35</a:t>
            </a:fld>
            <a:endParaRPr lang="en-GB"/>
          </a:p>
        </p:txBody>
      </p:sp>
    </p:spTree>
    <p:extLst>
      <p:ext uri="{BB962C8B-B14F-4D97-AF65-F5344CB8AC3E}">
        <p14:creationId xmlns:p14="http://schemas.microsoft.com/office/powerpoint/2010/main" val="7524241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idx="4294967295"/>
          </p:nvPr>
        </p:nvSpPr>
        <p:spPr>
          <a:xfrm>
            <a:off x="539552" y="116632"/>
            <a:ext cx="8456613" cy="909637"/>
          </a:xfrm>
        </p:spPr>
        <p:txBody>
          <a:bodyPr/>
          <a:lstStyle/>
          <a:p>
            <a:r>
              <a:rPr lang="en-GB" dirty="0" smtClean="0"/>
              <a:t>References</a:t>
            </a:r>
          </a:p>
        </p:txBody>
      </p:sp>
      <p:sp>
        <p:nvSpPr>
          <p:cNvPr id="39942" name="Text Box 3"/>
          <p:cNvSpPr txBox="1">
            <a:spLocks noChangeArrowheads="1"/>
          </p:cNvSpPr>
          <p:nvPr/>
        </p:nvSpPr>
        <p:spPr bwMode="auto">
          <a:xfrm>
            <a:off x="611188" y="1052736"/>
            <a:ext cx="7993062" cy="1938992"/>
          </a:xfrm>
          <a:prstGeom prst="rect">
            <a:avLst/>
          </a:prstGeom>
          <a:noFill/>
          <a:ln w="38100" algn="ctr">
            <a:solidFill>
              <a:srgbClr val="969696"/>
            </a:solidFill>
            <a:miter lim="800000"/>
            <a:headEnd/>
            <a:tailEnd/>
          </a:ln>
        </p:spPr>
        <p:txBody>
          <a:bodyPr>
            <a:spAutoFit/>
          </a:bodyPr>
          <a:lstStyle/>
          <a:p>
            <a:pPr marL="285750" indent="-285750" algn="l">
              <a:spcBef>
                <a:spcPct val="0"/>
              </a:spcBef>
              <a:buFont typeface="Arial" panose="020B0604020202020204" pitchFamily="34" charset="0"/>
              <a:buChar char="•"/>
            </a:pPr>
            <a:r>
              <a:rPr lang="en-US" sz="1600" dirty="0" smtClean="0"/>
              <a:t>Bilenas, J. (2007) </a:t>
            </a:r>
            <a:r>
              <a:rPr lang="en-US" sz="1600" b="1" dirty="0" smtClean="0"/>
              <a:t>Using SAS</a:t>
            </a:r>
            <a:r>
              <a:rPr lang="en-US" sz="1600" baseline="30000" dirty="0" smtClean="0"/>
              <a:t>® </a:t>
            </a:r>
            <a:r>
              <a:rPr lang="en-US" sz="1600" b="1" dirty="0" smtClean="0"/>
              <a:t>Dates and Times – A Tutorial, </a:t>
            </a:r>
            <a:r>
              <a:rPr lang="en-US" sz="1600" dirty="0" smtClean="0"/>
              <a:t>SAS Global Forum.</a:t>
            </a:r>
            <a:r>
              <a:rPr lang="en-US" sz="1600" b="1" dirty="0" smtClean="0"/>
              <a:t> </a:t>
            </a:r>
            <a:endParaRPr lang="en-US" sz="1600" dirty="0" smtClean="0">
              <a:hlinkClick r:id="rId3"/>
            </a:endParaRPr>
          </a:p>
          <a:p>
            <a:pPr marL="228600" indent="-228600" algn="l">
              <a:spcBef>
                <a:spcPct val="0"/>
              </a:spcBef>
              <a:buFont typeface="Arial" pitchFamily="34" charset="0"/>
              <a:buChar char="•"/>
            </a:pPr>
            <a:endParaRPr lang="en-US" sz="1600" dirty="0"/>
          </a:p>
          <a:p>
            <a:pPr marL="228600" indent="-228600" algn="l">
              <a:spcBef>
                <a:spcPct val="0"/>
              </a:spcBef>
              <a:buFont typeface="Arial" pitchFamily="34" charset="0"/>
              <a:buChar char="•"/>
            </a:pPr>
            <a:r>
              <a:rPr lang="en-US" sz="1600" dirty="0" smtClean="0"/>
              <a:t>Morgan</a:t>
            </a:r>
            <a:r>
              <a:rPr lang="en-US" sz="1600" dirty="0"/>
              <a:t>, D. (2006) The Essential Guide to SAS Dates and Times, SAS Press</a:t>
            </a:r>
            <a:r>
              <a:rPr lang="en-US" sz="1600" dirty="0" smtClean="0"/>
              <a:t>.</a:t>
            </a:r>
          </a:p>
          <a:p>
            <a:pPr marL="268288" indent="-268288" algn="l">
              <a:buFontTx/>
              <a:buChar char="•"/>
              <a:tabLst>
                <a:tab pos="365125" algn="l"/>
              </a:tabLst>
            </a:pPr>
            <a:r>
              <a:rPr lang="en-GB" sz="1600" dirty="0" err="1"/>
              <a:t>Kothamasu</a:t>
            </a:r>
            <a:r>
              <a:rPr lang="en-GB" sz="1600" dirty="0"/>
              <a:t>, S. and </a:t>
            </a:r>
            <a:r>
              <a:rPr lang="en-GB" sz="1600" dirty="0" err="1"/>
              <a:t>Bilenas</a:t>
            </a:r>
            <a:r>
              <a:rPr lang="en-GB" sz="1600" dirty="0"/>
              <a:t>, J. (2010). Passing date ranges to Oracle® made simple using SAS® picture formats.  NESUG. </a:t>
            </a:r>
          </a:p>
        </p:txBody>
      </p:sp>
      <p:sp>
        <p:nvSpPr>
          <p:cNvPr id="2" name="Slide Number Placeholder 1"/>
          <p:cNvSpPr>
            <a:spLocks noGrp="1"/>
          </p:cNvSpPr>
          <p:nvPr>
            <p:ph type="sldNum" sz="quarter" idx="12"/>
          </p:nvPr>
        </p:nvSpPr>
        <p:spPr/>
        <p:txBody>
          <a:bodyPr/>
          <a:lstStyle/>
          <a:p>
            <a:fld id="{1B5690DA-E52C-4766-A94E-1DF52523DE10}" type="slidenum">
              <a:rPr lang="en-GB" smtClean="0"/>
              <a:t>36</a:t>
            </a:fld>
            <a:endParaRPr lang="en-GB"/>
          </a:p>
        </p:txBody>
      </p:sp>
    </p:spTree>
    <p:extLst>
      <p:ext uri="{BB962C8B-B14F-4D97-AF65-F5344CB8AC3E}">
        <p14:creationId xmlns:p14="http://schemas.microsoft.com/office/powerpoint/2010/main" val="16897349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idx="4294967295"/>
          </p:nvPr>
        </p:nvSpPr>
        <p:spPr>
          <a:xfrm>
            <a:off x="2483768" y="1988840"/>
            <a:ext cx="4824536" cy="1440160"/>
          </a:xfrm>
        </p:spPr>
        <p:txBody>
          <a:bodyPr>
            <a:normAutofit fontScale="90000"/>
          </a:bodyPr>
          <a:lstStyle/>
          <a:p>
            <a:r>
              <a:rPr lang="en-GB" b="1" dirty="0" smtClean="0">
                <a:latin typeface="Barclays Sans" panose="02000503000000000004" pitchFamily="2" charset="0"/>
              </a:rPr>
              <a:t>Questions?</a:t>
            </a:r>
            <a:br>
              <a:rPr lang="en-GB" b="1" dirty="0" smtClean="0">
                <a:latin typeface="Barclays Sans" panose="02000503000000000004" pitchFamily="2" charset="0"/>
              </a:rPr>
            </a:br>
            <a:r>
              <a:rPr lang="en-GB" b="1" dirty="0" smtClean="0">
                <a:latin typeface="Barclays Sans" panose="02000503000000000004" pitchFamily="2" charset="0"/>
              </a:rPr>
              <a:t>	Comments?</a:t>
            </a:r>
            <a:br>
              <a:rPr lang="en-GB" b="1" dirty="0" smtClean="0">
                <a:latin typeface="Barclays Sans" panose="02000503000000000004" pitchFamily="2" charset="0"/>
              </a:rPr>
            </a:br>
            <a:r>
              <a:rPr lang="en-GB" b="1" dirty="0" smtClean="0">
                <a:latin typeface="Barclays Sans" panose="02000503000000000004" pitchFamily="2" charset="0"/>
              </a:rPr>
              <a:t>		Concerns?</a:t>
            </a:r>
          </a:p>
        </p:txBody>
      </p:sp>
      <p:pic>
        <p:nvPicPr>
          <p:cNvPr id="1026" name="Picture 2" descr="C:\Users\H44283678\AppData\Local\Microsoft\Windows\Temporary Internet Files\Content.Outlook\0EHHWRA6\P101010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3717032"/>
            <a:ext cx="3491880" cy="261891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B5690DA-E52C-4766-A94E-1DF52523DE10}" type="slidenum">
              <a:rPr lang="en-GB" smtClean="0"/>
              <a:t>37</a:t>
            </a:fld>
            <a:endParaRPr lang="en-GB"/>
          </a:p>
        </p:txBody>
      </p:sp>
    </p:spTree>
    <p:extLst>
      <p:ext uri="{BB962C8B-B14F-4D97-AF65-F5344CB8AC3E}">
        <p14:creationId xmlns:p14="http://schemas.microsoft.com/office/powerpoint/2010/main" val="1619591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99392"/>
            <a:ext cx="7772400" cy="1143000"/>
          </a:xfrm>
          <a:noFill/>
        </p:spPr>
        <p:txBody>
          <a:bodyPr/>
          <a:lstStyle/>
          <a:p>
            <a:r>
              <a:rPr lang="en-US" b="1" dirty="0" smtClean="0"/>
              <a:t>DATE and TIME Constants</a:t>
            </a:r>
          </a:p>
        </p:txBody>
      </p:sp>
      <p:sp>
        <p:nvSpPr>
          <p:cNvPr id="12291" name="Rectangle 4"/>
          <p:cNvSpPr>
            <a:spLocks noChangeArrowheads="1"/>
          </p:cNvSpPr>
          <p:nvPr/>
        </p:nvSpPr>
        <p:spPr bwMode="auto">
          <a:xfrm>
            <a:off x="762000" y="1052736"/>
            <a:ext cx="5106144" cy="2304256"/>
          </a:xfrm>
          <a:prstGeom prst="rect">
            <a:avLst/>
          </a:prstGeom>
          <a:noFill/>
          <a:ln w="9525" algn="ctr">
            <a:solidFill>
              <a:schemeClr val="tx2">
                <a:lumMod val="60000"/>
                <a:lumOff val="40000"/>
              </a:schemeClr>
            </a:solidFill>
            <a:miter lim="800000"/>
            <a:headEnd/>
            <a:tailEnd/>
          </a:ln>
        </p:spPr>
        <p:txBody>
          <a:bodyPr wrap="square" lIns="92075" tIns="46038" rIns="92075" bIns="46038">
            <a:spAutoFit/>
          </a:bodyPr>
          <a:lstStyle/>
          <a:p>
            <a:pPr marL="342900" indent="-342900" algn="l">
              <a:spcBef>
                <a:spcPts val="0"/>
              </a:spcBef>
            </a:pPr>
            <a:r>
              <a:rPr lang="en-US" b="1" dirty="0">
                <a:latin typeface="Courier New" panose="02070309020205020404" pitchFamily="49" charset="0"/>
                <a:cs typeface="Courier New" panose="02070309020205020404" pitchFamily="49" charset="0"/>
              </a:rPr>
              <a:t>options </a:t>
            </a:r>
            <a:r>
              <a:rPr lang="en-US" b="1" dirty="0" err="1">
                <a:latin typeface="Courier New" panose="02070309020205020404" pitchFamily="49" charset="0"/>
                <a:cs typeface="Courier New" panose="02070309020205020404" pitchFamily="49" charset="0"/>
              </a:rPr>
              <a:t>nocenter</a:t>
            </a:r>
            <a:r>
              <a:rPr lang="en-US" b="1" dirty="0">
                <a:latin typeface="Courier New" panose="02070309020205020404" pitchFamily="49" charset="0"/>
                <a:cs typeface="Courier New" panose="02070309020205020404" pitchFamily="49" charset="0"/>
              </a:rPr>
              <a:t>;</a:t>
            </a:r>
          </a:p>
          <a:p>
            <a:pPr marL="342900" indent="-342900" algn="l">
              <a:spcBef>
                <a:spcPts val="0"/>
              </a:spcBef>
            </a:pPr>
            <a:endParaRPr lang="en-US" b="1" dirty="0">
              <a:latin typeface="Courier New" panose="02070309020205020404" pitchFamily="49" charset="0"/>
              <a:cs typeface="Courier New" panose="02070309020205020404" pitchFamily="49" charset="0"/>
            </a:endParaRPr>
          </a:p>
          <a:p>
            <a:pPr marL="342900" indent="-342900" algn="l">
              <a:spcBef>
                <a:spcPts val="0"/>
              </a:spcBef>
            </a:pPr>
            <a:r>
              <a:rPr lang="en-US" b="1" dirty="0">
                <a:latin typeface="Courier New" panose="02070309020205020404" pitchFamily="49" charset="0"/>
                <a:cs typeface="Courier New" panose="02070309020205020404" pitchFamily="49" charset="0"/>
              </a:rPr>
              <a:t>data _null_;</a:t>
            </a:r>
          </a:p>
          <a:p>
            <a:pPr marL="342900" indent="-342900" algn="l">
              <a:spcBef>
                <a:spcPts val="0"/>
              </a:spcBef>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 = '20DEC2006'd;</a:t>
            </a:r>
          </a:p>
          <a:p>
            <a:pPr marL="342900" indent="-342900" algn="l">
              <a:spcBef>
                <a:spcPts val="0"/>
              </a:spcBef>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car_scv_tm</a:t>
            </a:r>
            <a:r>
              <a:rPr lang="en-US" b="1" dirty="0">
                <a:latin typeface="Courier New" panose="02070309020205020404" pitchFamily="49" charset="0"/>
                <a:cs typeface="Courier New" panose="02070309020205020404" pitchFamily="49" charset="0"/>
              </a:rPr>
              <a:t> = '08:48't;</a:t>
            </a:r>
          </a:p>
          <a:p>
            <a:pPr marL="342900" indent="-342900" algn="l">
              <a:spcBef>
                <a:spcPts val="0"/>
              </a:spcBef>
            </a:pP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car_scb_dt</a:t>
            </a:r>
            <a:r>
              <a:rPr lang="en-US" b="1" dirty="0">
                <a:latin typeface="Courier New" panose="02070309020205020404" pitchFamily="49" charset="0"/>
                <a:cs typeface="Courier New" panose="02070309020205020404" pitchFamily="49" charset="0"/>
              </a:rPr>
              <a:t> = '20DEC2006:08:48'dt;</a:t>
            </a:r>
          </a:p>
          <a:p>
            <a:pPr marL="342900" indent="-342900" algn="l">
              <a:spcBef>
                <a:spcPts val="0"/>
              </a:spcBef>
            </a:pPr>
            <a:r>
              <a:rPr lang="en-US" b="1" dirty="0">
                <a:latin typeface="Courier New" panose="02070309020205020404" pitchFamily="49" charset="0"/>
                <a:cs typeface="Courier New" panose="02070309020205020404" pitchFamily="49" charset="0"/>
              </a:rPr>
              <a:t>  put _all_;</a:t>
            </a:r>
          </a:p>
          <a:p>
            <a:pPr marL="342900" indent="-342900" algn="l">
              <a:spcBef>
                <a:spcPts val="0"/>
              </a:spcBef>
            </a:pPr>
            <a:r>
              <a:rPr lang="en-US" b="1" dirty="0">
                <a:latin typeface="Courier New" panose="02070309020205020404" pitchFamily="49" charset="0"/>
                <a:cs typeface="Courier New" panose="02070309020205020404" pitchFamily="49" charset="0"/>
              </a:rPr>
              <a:t>run;</a:t>
            </a:r>
          </a:p>
        </p:txBody>
      </p:sp>
      <p:sp>
        <p:nvSpPr>
          <p:cNvPr id="294917" name="Rectangle 5"/>
          <p:cNvSpPr>
            <a:spLocks noChangeArrowheads="1"/>
          </p:cNvSpPr>
          <p:nvPr/>
        </p:nvSpPr>
        <p:spPr bwMode="auto">
          <a:xfrm>
            <a:off x="228600" y="3579912"/>
            <a:ext cx="8750300" cy="336550"/>
          </a:xfrm>
          <a:prstGeom prst="rect">
            <a:avLst/>
          </a:prstGeom>
          <a:solidFill>
            <a:schemeClr val="accent2">
              <a:lumMod val="40000"/>
              <a:lumOff val="60000"/>
            </a:schemeClr>
          </a:solidFill>
          <a:ln w="9525">
            <a:noFill/>
            <a:miter lim="800000"/>
            <a:headEnd/>
            <a:tailEnd/>
          </a:ln>
        </p:spPr>
        <p:txBody>
          <a:bodyPr wrap="none" lIns="92075" tIns="46038" rIns="92075" bIns="46038">
            <a:spAutoFit/>
          </a:bodyPr>
          <a:lstStyle/>
          <a:p>
            <a:pPr marL="342900" indent="-342900"/>
            <a:r>
              <a:rPr lang="en-US" sz="1600" dirty="0" err="1"/>
              <a:t>car_svc_dt</a:t>
            </a:r>
            <a:r>
              <a:rPr lang="en-US" sz="1600" dirty="0"/>
              <a:t>=17155 </a:t>
            </a:r>
            <a:r>
              <a:rPr lang="en-US" sz="1600" dirty="0" err="1"/>
              <a:t>car_scv_tm</a:t>
            </a:r>
            <a:r>
              <a:rPr lang="en-US" sz="1600" dirty="0"/>
              <a:t>=31680 </a:t>
            </a:r>
            <a:r>
              <a:rPr lang="en-US" sz="1600" dirty="0" err="1"/>
              <a:t>car_scb_dt</a:t>
            </a:r>
            <a:r>
              <a:rPr lang="en-US" sz="1600" dirty="0"/>
              <a:t>=1482223680 _ERROR_=0 _N_=1</a:t>
            </a:r>
          </a:p>
        </p:txBody>
      </p:sp>
      <p:sp>
        <p:nvSpPr>
          <p:cNvPr id="12293" name="Text Box 6"/>
          <p:cNvSpPr txBox="1">
            <a:spLocks noChangeArrowheads="1"/>
          </p:cNvSpPr>
          <p:nvPr/>
        </p:nvSpPr>
        <p:spPr bwMode="auto">
          <a:xfrm>
            <a:off x="6096000" y="1674912"/>
            <a:ext cx="2652464" cy="739306"/>
          </a:xfrm>
          <a:prstGeom prst="rect">
            <a:avLst/>
          </a:prstGeom>
          <a:noFill/>
          <a:ln w="38100" algn="ctr">
            <a:solidFill>
              <a:schemeClr val="accent1"/>
            </a:solidFill>
            <a:miter lim="800000"/>
            <a:headEnd/>
            <a:tailEnd/>
          </a:ln>
        </p:spPr>
        <p:txBody>
          <a:bodyPr wrap="square" lIns="92075" tIns="46038" rIns="92075" bIns="46038">
            <a:spAutoFit/>
          </a:bodyPr>
          <a:lstStyle/>
          <a:p>
            <a:pPr marL="342900" indent="-342900"/>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ddmmmyyyy’d</a:t>
            </a:r>
            <a:endParaRPr lang="en-US" sz="1400" dirty="0">
              <a:latin typeface="Courier New" panose="02070309020205020404" pitchFamily="49" charset="0"/>
              <a:cs typeface="Courier New" panose="02070309020205020404" pitchFamily="49" charset="0"/>
            </a:endParaRPr>
          </a:p>
          <a:p>
            <a:pPr marL="342900" indent="-342900"/>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hh:mm:ss’t</a:t>
            </a:r>
            <a:endParaRPr lang="en-US" sz="1400" dirty="0">
              <a:latin typeface="Courier New" panose="02070309020205020404" pitchFamily="49" charset="0"/>
              <a:cs typeface="Courier New" panose="02070309020205020404" pitchFamily="49" charset="0"/>
            </a:endParaRPr>
          </a:p>
          <a:p>
            <a:pPr marL="342900" indent="-342900"/>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ddmmyyyy:hh:mm:ss’dt</a:t>
            </a:r>
            <a:endParaRPr lang="en-US" sz="1400" dirty="0">
              <a:latin typeface="Courier New" panose="02070309020205020404" pitchFamily="49" charset="0"/>
              <a:cs typeface="Courier New" panose="02070309020205020404" pitchFamily="49" charset="0"/>
            </a:endParaRPr>
          </a:p>
        </p:txBody>
      </p:sp>
      <p:sp>
        <p:nvSpPr>
          <p:cNvPr id="294920" name="Text Box 8"/>
          <p:cNvSpPr txBox="1">
            <a:spLocks noChangeArrowheads="1"/>
          </p:cNvSpPr>
          <p:nvPr/>
        </p:nvSpPr>
        <p:spPr bwMode="auto">
          <a:xfrm>
            <a:off x="381000" y="4287937"/>
            <a:ext cx="2209800" cy="1501775"/>
          </a:xfrm>
          <a:prstGeom prst="rect">
            <a:avLst/>
          </a:prstGeom>
          <a:noFill/>
          <a:ln w="38100" algn="ctr">
            <a:solidFill>
              <a:schemeClr val="accent1"/>
            </a:solidFill>
            <a:miter lim="800000"/>
            <a:headEnd/>
            <a:tailEnd/>
          </a:ln>
        </p:spPr>
        <p:txBody>
          <a:bodyPr lIns="92075" tIns="46038" rIns="92075" bIns="46038">
            <a:spAutoFit/>
          </a:bodyPr>
          <a:lstStyle/>
          <a:p>
            <a:r>
              <a:rPr lang="en-US" sz="2000">
                <a:latin typeface="Times New Roman" pitchFamily="18" charset="0"/>
              </a:rPr>
              <a:t>Number of DAYS since 1/1/1960</a:t>
            </a:r>
          </a:p>
          <a:p>
            <a:r>
              <a:rPr lang="en-US" sz="2000">
                <a:latin typeface="Times New Roman" pitchFamily="18" charset="0"/>
              </a:rPr>
              <a:t>Stored as an Interger</a:t>
            </a:r>
          </a:p>
        </p:txBody>
      </p:sp>
      <p:sp>
        <p:nvSpPr>
          <p:cNvPr id="294921" name="Text Box 9"/>
          <p:cNvSpPr txBox="1">
            <a:spLocks noChangeArrowheads="1"/>
          </p:cNvSpPr>
          <p:nvPr/>
        </p:nvSpPr>
        <p:spPr bwMode="auto">
          <a:xfrm>
            <a:off x="2895600" y="4265712"/>
            <a:ext cx="2209800" cy="1806575"/>
          </a:xfrm>
          <a:prstGeom prst="rect">
            <a:avLst/>
          </a:prstGeom>
          <a:noFill/>
          <a:ln w="38100" algn="ctr">
            <a:solidFill>
              <a:schemeClr val="accent1"/>
            </a:solidFill>
            <a:miter lim="800000"/>
            <a:headEnd/>
            <a:tailEnd/>
          </a:ln>
        </p:spPr>
        <p:txBody>
          <a:bodyPr lIns="92075" tIns="46038" rIns="92075" bIns="46038">
            <a:spAutoFit/>
          </a:bodyPr>
          <a:lstStyle/>
          <a:p>
            <a:r>
              <a:rPr lang="en-US" sz="2000">
                <a:latin typeface="Times New Roman" pitchFamily="18" charset="0"/>
              </a:rPr>
              <a:t>Number of Seconds since midnight</a:t>
            </a:r>
          </a:p>
          <a:p>
            <a:r>
              <a:rPr lang="en-US" sz="2000">
                <a:latin typeface="Times New Roman" pitchFamily="18" charset="0"/>
              </a:rPr>
              <a:t>Stored as an Numeric</a:t>
            </a:r>
          </a:p>
        </p:txBody>
      </p:sp>
      <p:sp>
        <p:nvSpPr>
          <p:cNvPr id="294922" name="Text Box 10"/>
          <p:cNvSpPr txBox="1">
            <a:spLocks noChangeArrowheads="1"/>
          </p:cNvSpPr>
          <p:nvPr/>
        </p:nvSpPr>
        <p:spPr bwMode="auto">
          <a:xfrm>
            <a:off x="5572132" y="4051406"/>
            <a:ext cx="2209800" cy="2125663"/>
          </a:xfrm>
          <a:prstGeom prst="rect">
            <a:avLst/>
          </a:prstGeom>
          <a:noFill/>
          <a:ln w="38100" algn="ctr">
            <a:solidFill>
              <a:schemeClr val="accent1"/>
            </a:solidFill>
            <a:miter lim="800000"/>
            <a:headEnd/>
            <a:tailEnd/>
          </a:ln>
        </p:spPr>
        <p:txBody>
          <a:bodyPr lIns="92075" tIns="46038" rIns="92075" bIns="46038">
            <a:spAutoFit/>
          </a:bodyPr>
          <a:lstStyle/>
          <a:p>
            <a:r>
              <a:rPr lang="en-US" sz="2000">
                <a:latin typeface="Times New Roman" pitchFamily="18" charset="0"/>
              </a:rPr>
              <a:t>Number of Seconds since midnight 1/1/1960</a:t>
            </a:r>
          </a:p>
          <a:p>
            <a:r>
              <a:rPr lang="en-US">
                <a:latin typeface="Times New Roman" pitchFamily="18" charset="0"/>
              </a:rPr>
              <a:t>= 17155*86400+31680</a:t>
            </a:r>
          </a:p>
          <a:p>
            <a:r>
              <a:rPr lang="en-US" sz="2000">
                <a:latin typeface="Times New Roman" pitchFamily="18" charset="0"/>
              </a:rPr>
              <a:t>Stored as an Numeric</a:t>
            </a:r>
          </a:p>
        </p:txBody>
      </p:sp>
      <p:sp>
        <p:nvSpPr>
          <p:cNvPr id="2" name="Slide Number Placeholder 1"/>
          <p:cNvSpPr>
            <a:spLocks noGrp="1"/>
          </p:cNvSpPr>
          <p:nvPr>
            <p:ph type="sldNum" sz="quarter" idx="12"/>
          </p:nvPr>
        </p:nvSpPr>
        <p:spPr/>
        <p:txBody>
          <a:bodyPr/>
          <a:lstStyle/>
          <a:p>
            <a:fld id="{1B5690DA-E52C-4766-A94E-1DF52523DE10}" type="slidenum">
              <a:rPr lang="en-GB" smtClean="0"/>
              <a:t>4</a:t>
            </a:fld>
            <a:endParaRPr lang="en-GB"/>
          </a:p>
        </p:txBody>
      </p:sp>
    </p:spTree>
    <p:extLst>
      <p:ext uri="{BB962C8B-B14F-4D97-AF65-F5344CB8AC3E}">
        <p14:creationId xmlns:p14="http://schemas.microsoft.com/office/powerpoint/2010/main" val="36717760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4917"/>
                                        </p:tgtEl>
                                        <p:attrNameLst>
                                          <p:attrName>style.visibility</p:attrName>
                                        </p:attrNameLst>
                                      </p:cBhvr>
                                      <p:to>
                                        <p:strVal val="visible"/>
                                      </p:to>
                                    </p:set>
                                    <p:animEffect transition="in" filter="slide(fromBottom)">
                                      <p:cBhvr>
                                        <p:cTn id="7" dur="500"/>
                                        <p:tgtEl>
                                          <p:spTgt spid="2949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94920"/>
                                        </p:tgtEl>
                                        <p:attrNameLst>
                                          <p:attrName>style.visibility</p:attrName>
                                        </p:attrNameLst>
                                      </p:cBhvr>
                                      <p:to>
                                        <p:strVal val="visible"/>
                                      </p:to>
                                    </p:set>
                                    <p:animEffect transition="in" filter="slide(fromBottom)">
                                      <p:cBhvr>
                                        <p:cTn id="12" dur="500"/>
                                        <p:tgtEl>
                                          <p:spTgt spid="2949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94921"/>
                                        </p:tgtEl>
                                        <p:attrNameLst>
                                          <p:attrName>style.visibility</p:attrName>
                                        </p:attrNameLst>
                                      </p:cBhvr>
                                      <p:to>
                                        <p:strVal val="visible"/>
                                      </p:to>
                                    </p:set>
                                    <p:animEffect transition="in" filter="slide(fromBottom)">
                                      <p:cBhvr>
                                        <p:cTn id="17" dur="500"/>
                                        <p:tgtEl>
                                          <p:spTgt spid="2949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94922"/>
                                        </p:tgtEl>
                                        <p:attrNameLst>
                                          <p:attrName>style.visibility</p:attrName>
                                        </p:attrNameLst>
                                      </p:cBhvr>
                                      <p:to>
                                        <p:strVal val="visible"/>
                                      </p:to>
                                    </p:set>
                                    <p:animEffect transition="in" filter="slide(fromBottom)">
                                      <p:cBhvr>
                                        <p:cTn id="22" dur="500"/>
                                        <p:tgtEl>
                                          <p:spTgt spid="294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7" grpId="0" animBg="1"/>
      <p:bldP spid="294920" grpId="0" animBg="1"/>
      <p:bldP spid="294921" grpId="0" animBg="1"/>
      <p:bldP spid="2949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9552" y="0"/>
            <a:ext cx="7772400" cy="1143000"/>
          </a:xfrm>
          <a:noFill/>
        </p:spPr>
        <p:txBody>
          <a:bodyPr/>
          <a:lstStyle/>
          <a:p>
            <a:r>
              <a:rPr lang="en-US" b="1" dirty="0" smtClean="0"/>
              <a:t>DATE and TIME FORMATS</a:t>
            </a:r>
          </a:p>
        </p:txBody>
      </p:sp>
      <p:sp>
        <p:nvSpPr>
          <p:cNvPr id="13315" name="Rectangle 3"/>
          <p:cNvSpPr>
            <a:spLocks noChangeArrowheads="1"/>
          </p:cNvSpPr>
          <p:nvPr/>
        </p:nvSpPr>
        <p:spPr bwMode="auto">
          <a:xfrm>
            <a:off x="762000" y="990600"/>
            <a:ext cx="3954016" cy="2555188"/>
          </a:xfrm>
          <a:prstGeom prst="rect">
            <a:avLst/>
          </a:prstGeom>
          <a:noFill/>
          <a:ln w="9525" algn="ctr">
            <a:solidFill>
              <a:schemeClr val="tx2">
                <a:lumMod val="60000"/>
                <a:lumOff val="40000"/>
              </a:schemeClr>
            </a:solidFill>
            <a:miter lim="800000"/>
            <a:headEnd/>
            <a:tailEnd/>
          </a:ln>
        </p:spPr>
        <p:txBody>
          <a:bodyPr wrap="square" lIns="92075" tIns="46038" rIns="92075" bIns="46038">
            <a:spAutoFit/>
          </a:bodyPr>
          <a:lstStyle/>
          <a:p>
            <a:pPr marL="342900" indent="-342900" algn="l">
              <a:spcBef>
                <a:spcPts val="0"/>
              </a:spcBef>
            </a:pPr>
            <a:r>
              <a:rPr lang="en-US" sz="1400" b="1" dirty="0">
                <a:latin typeface="Courier New" panose="02070309020205020404" pitchFamily="49" charset="0"/>
                <a:cs typeface="Courier New" panose="02070309020205020404" pitchFamily="49" charset="0"/>
              </a:rPr>
              <a:t>put   </a:t>
            </a:r>
            <a:r>
              <a:rPr lang="en-US" sz="1400" b="1" dirty="0" err="1">
                <a:latin typeface="Courier New" panose="02070309020205020404" pitchFamily="49" charset="0"/>
                <a:cs typeface="Courier New" panose="02070309020205020404" pitchFamily="49" charset="0"/>
              </a:rPr>
              <a:t>car_svc_dt</a:t>
            </a:r>
            <a:r>
              <a:rPr lang="en-US" sz="1400" b="1" dirty="0">
                <a:latin typeface="Courier New" panose="02070309020205020404" pitchFamily="49" charset="0"/>
                <a:cs typeface="Courier New" panose="02070309020205020404" pitchFamily="49" charset="0"/>
              </a:rPr>
              <a:t>= date9.</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car_svc_dt</a:t>
            </a:r>
            <a:r>
              <a:rPr lang="en-US" sz="1400" b="1" dirty="0">
                <a:latin typeface="Courier New" panose="02070309020205020404" pitchFamily="49" charset="0"/>
                <a:cs typeface="Courier New" panose="02070309020205020404" pitchFamily="49" charset="0"/>
              </a:rPr>
              <a:t>= mmddyy9.</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car_svc_dt</a:t>
            </a:r>
            <a:r>
              <a:rPr lang="en-US" sz="1400" b="1" dirty="0">
                <a:latin typeface="Courier New" panose="02070309020205020404" pitchFamily="49" charset="0"/>
                <a:cs typeface="Courier New" panose="02070309020205020404" pitchFamily="49" charset="0"/>
              </a:rPr>
              <a:t>= worddate18.</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car_scv_tm</a:t>
            </a:r>
            <a:r>
              <a:rPr lang="en-US" sz="1400" b="1" dirty="0">
                <a:latin typeface="Courier New" panose="02070309020205020404" pitchFamily="49" charset="0"/>
                <a:cs typeface="Courier New" panose="02070309020205020404" pitchFamily="49" charset="0"/>
              </a:rPr>
              <a:t>= hhmm5.</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car_scv_tm</a:t>
            </a:r>
            <a:r>
              <a:rPr lang="en-US" sz="1400" b="1" dirty="0">
                <a:latin typeface="Courier New" panose="02070309020205020404" pitchFamily="49" charset="0"/>
                <a:cs typeface="Courier New" panose="02070309020205020404" pitchFamily="49" charset="0"/>
              </a:rPr>
              <a:t>= time8.</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car_scv_tm</a:t>
            </a:r>
            <a:r>
              <a:rPr lang="en-US" sz="1400" b="1" dirty="0">
                <a:latin typeface="Courier New" panose="02070309020205020404" pitchFamily="49" charset="0"/>
                <a:cs typeface="Courier New" panose="02070309020205020404" pitchFamily="49" charset="0"/>
              </a:rPr>
              <a:t>= tod8.</a:t>
            </a:r>
          </a:p>
          <a:p>
            <a:pPr marL="342900" indent="-342900" algn="l">
              <a:spcBef>
                <a:spcPts val="0"/>
              </a:spcBef>
            </a:pPr>
            <a:r>
              <a:rPr lang="en-US" sz="1400" b="1" dirty="0">
                <a:latin typeface="Courier New" panose="02070309020205020404" pitchFamily="49" charset="0"/>
                <a:cs typeface="Courier New" panose="02070309020205020404" pitchFamily="49" charset="0"/>
              </a:rPr>
              <a:t>     /     </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car_scb_dt</a:t>
            </a:r>
            <a:r>
              <a:rPr lang="en-US" sz="1400" b="1" dirty="0">
                <a:latin typeface="Courier New" panose="02070309020205020404" pitchFamily="49" charset="0"/>
                <a:cs typeface="Courier New" panose="02070309020205020404" pitchFamily="49" charset="0"/>
              </a:rPr>
              <a:t>= datetime16.</a:t>
            </a:r>
          </a:p>
          <a:p>
            <a:pPr marL="342900" indent="-342900" algn="l">
              <a:spcBef>
                <a:spcPts val="0"/>
              </a:spcBef>
            </a:pPr>
            <a:r>
              <a:rPr lang="en-US" sz="1400" b="1" dirty="0">
                <a:latin typeface="Courier New" panose="02070309020205020404" pitchFamily="49" charset="0"/>
                <a:cs typeface="Courier New" panose="02070309020205020404" pitchFamily="49" charset="0"/>
              </a:rPr>
              <a:t>     ;</a:t>
            </a:r>
            <a:endParaRPr lang="en-US" sz="2000" b="1" dirty="0">
              <a:latin typeface="Courier New" panose="02070309020205020404" pitchFamily="49" charset="0"/>
              <a:cs typeface="Courier New" panose="02070309020205020404" pitchFamily="49" charset="0"/>
            </a:endParaRPr>
          </a:p>
          <a:p>
            <a:pPr marL="342900" indent="-342900" algn="l">
              <a:spcBef>
                <a:spcPts val="0"/>
              </a:spcBef>
            </a:pPr>
            <a:r>
              <a:rPr lang="en-US" sz="1400" b="1" dirty="0">
                <a:latin typeface="Courier New" panose="02070309020205020404" pitchFamily="49" charset="0"/>
                <a:cs typeface="Courier New" panose="02070309020205020404" pitchFamily="49" charset="0"/>
              </a:rPr>
              <a:t>run;</a:t>
            </a:r>
          </a:p>
        </p:txBody>
      </p:sp>
      <p:sp>
        <p:nvSpPr>
          <p:cNvPr id="295940" name="Rectangle 4"/>
          <p:cNvSpPr>
            <a:spLocks noChangeArrowheads="1"/>
          </p:cNvSpPr>
          <p:nvPr/>
        </p:nvSpPr>
        <p:spPr bwMode="auto">
          <a:xfrm>
            <a:off x="5004048" y="1268413"/>
            <a:ext cx="3505200" cy="2031968"/>
          </a:xfrm>
          <a:prstGeom prst="rect">
            <a:avLst/>
          </a:prstGeom>
          <a:noFill/>
          <a:ln w="9525">
            <a:solidFill>
              <a:schemeClr val="tx2">
                <a:lumMod val="60000"/>
                <a:lumOff val="40000"/>
              </a:schemeClr>
            </a:solidFill>
            <a:miter lim="800000"/>
            <a:headEnd/>
            <a:tailEnd/>
          </a:ln>
        </p:spPr>
        <p:txBody>
          <a:bodyPr lIns="92075" tIns="46038" rIns="92075" bIns="46038">
            <a:spAutoFit/>
          </a:bodyPr>
          <a:lstStyle/>
          <a:p>
            <a:pPr marL="342900" indent="-342900" algn="l">
              <a:spcBef>
                <a:spcPts val="0"/>
              </a:spcBef>
            </a:pPr>
            <a:r>
              <a:rPr lang="en-US" sz="1400" b="1" dirty="0" err="1">
                <a:latin typeface="Courier New" panose="02070309020205020404" pitchFamily="49" charset="0"/>
                <a:cs typeface="Courier New" panose="02070309020205020404" pitchFamily="49" charset="0"/>
              </a:rPr>
              <a:t>car_svc_dt</a:t>
            </a:r>
            <a:r>
              <a:rPr lang="en-US" sz="1400" b="1" dirty="0">
                <a:latin typeface="Courier New" panose="02070309020205020404" pitchFamily="49" charset="0"/>
                <a:cs typeface="Courier New" panose="02070309020205020404" pitchFamily="49" charset="0"/>
              </a:rPr>
              <a:t>=20DEC2006</a:t>
            </a:r>
          </a:p>
          <a:p>
            <a:pPr marL="342900" indent="-342900" algn="l">
              <a:spcBef>
                <a:spcPts val="0"/>
              </a:spcBef>
            </a:pPr>
            <a:r>
              <a:rPr lang="en-US" sz="1400" b="1" dirty="0" err="1">
                <a:latin typeface="Courier New" panose="02070309020205020404" pitchFamily="49" charset="0"/>
                <a:cs typeface="Courier New" panose="02070309020205020404" pitchFamily="49" charset="0"/>
              </a:rPr>
              <a:t>car_svc_dt</a:t>
            </a:r>
            <a:r>
              <a:rPr lang="en-US" sz="1400" b="1" dirty="0">
                <a:latin typeface="Courier New" panose="02070309020205020404" pitchFamily="49" charset="0"/>
                <a:cs typeface="Courier New" panose="02070309020205020404" pitchFamily="49" charset="0"/>
              </a:rPr>
              <a:t>=12/20/06</a:t>
            </a:r>
          </a:p>
          <a:p>
            <a:pPr marL="342900" indent="-342900" algn="l">
              <a:spcBef>
                <a:spcPts val="0"/>
              </a:spcBef>
            </a:pPr>
            <a:r>
              <a:rPr lang="en-US" sz="1400" b="1" dirty="0" err="1">
                <a:latin typeface="Courier New" panose="02070309020205020404" pitchFamily="49" charset="0"/>
                <a:cs typeface="Courier New" panose="02070309020205020404" pitchFamily="49" charset="0"/>
              </a:rPr>
              <a:t>car_svc_dt</a:t>
            </a:r>
            <a:r>
              <a:rPr lang="en-US" sz="1400" b="1" dirty="0">
                <a:latin typeface="Courier New" panose="02070309020205020404" pitchFamily="49" charset="0"/>
                <a:cs typeface="Courier New" panose="02070309020205020404" pitchFamily="49" charset="0"/>
              </a:rPr>
              <a:t>=December 20, 2006</a:t>
            </a:r>
          </a:p>
          <a:p>
            <a:pPr marL="342900" indent="-342900" algn="l">
              <a:spcBef>
                <a:spcPts val="0"/>
              </a:spcBef>
            </a:pPr>
            <a:endParaRPr lang="en-US" sz="1400" b="1" dirty="0">
              <a:latin typeface="Courier New" panose="02070309020205020404" pitchFamily="49" charset="0"/>
              <a:cs typeface="Courier New" panose="02070309020205020404" pitchFamily="49" charset="0"/>
            </a:endParaRPr>
          </a:p>
          <a:p>
            <a:pPr marL="342900" indent="-342900" algn="l">
              <a:spcBef>
                <a:spcPts val="0"/>
              </a:spcBef>
            </a:pPr>
            <a:r>
              <a:rPr lang="en-US" sz="1400" b="1" dirty="0" err="1">
                <a:latin typeface="Courier New" panose="02070309020205020404" pitchFamily="49" charset="0"/>
                <a:cs typeface="Courier New" panose="02070309020205020404" pitchFamily="49" charset="0"/>
              </a:rPr>
              <a:t>car_scv_tm</a:t>
            </a:r>
            <a:r>
              <a:rPr lang="en-US" sz="1400" b="1" dirty="0">
                <a:latin typeface="Courier New" panose="02070309020205020404" pitchFamily="49" charset="0"/>
                <a:cs typeface="Courier New" panose="02070309020205020404" pitchFamily="49" charset="0"/>
              </a:rPr>
              <a:t>=8:48</a:t>
            </a:r>
          </a:p>
          <a:p>
            <a:pPr marL="342900" indent="-342900" algn="l">
              <a:spcBef>
                <a:spcPts val="0"/>
              </a:spcBef>
            </a:pPr>
            <a:r>
              <a:rPr lang="en-US" sz="1400" b="1" dirty="0" err="1">
                <a:latin typeface="Courier New" panose="02070309020205020404" pitchFamily="49" charset="0"/>
                <a:cs typeface="Courier New" panose="02070309020205020404" pitchFamily="49" charset="0"/>
              </a:rPr>
              <a:t>car_scv_tm</a:t>
            </a:r>
            <a:r>
              <a:rPr lang="en-US" sz="1400" b="1" dirty="0">
                <a:latin typeface="Courier New" panose="02070309020205020404" pitchFamily="49" charset="0"/>
                <a:cs typeface="Courier New" panose="02070309020205020404" pitchFamily="49" charset="0"/>
              </a:rPr>
              <a:t>=8:48:00</a:t>
            </a:r>
          </a:p>
          <a:p>
            <a:pPr marL="342900" indent="-342900" algn="l">
              <a:spcBef>
                <a:spcPts val="0"/>
              </a:spcBef>
            </a:pPr>
            <a:r>
              <a:rPr lang="en-US" sz="1400" b="1" dirty="0" err="1">
                <a:latin typeface="Courier New" panose="02070309020205020404" pitchFamily="49" charset="0"/>
                <a:cs typeface="Courier New" panose="02070309020205020404" pitchFamily="49" charset="0"/>
              </a:rPr>
              <a:t>car_scv_tm</a:t>
            </a:r>
            <a:r>
              <a:rPr lang="en-US" sz="1400" b="1" dirty="0">
                <a:latin typeface="Courier New" panose="02070309020205020404" pitchFamily="49" charset="0"/>
                <a:cs typeface="Courier New" panose="02070309020205020404" pitchFamily="49" charset="0"/>
              </a:rPr>
              <a:t>=08:48:00</a:t>
            </a:r>
          </a:p>
          <a:p>
            <a:pPr marL="342900" indent="-342900" algn="l">
              <a:spcBef>
                <a:spcPts val="0"/>
              </a:spcBef>
            </a:pPr>
            <a:endParaRPr lang="en-US" sz="1400" b="1" dirty="0">
              <a:latin typeface="Courier New" panose="02070309020205020404" pitchFamily="49" charset="0"/>
              <a:cs typeface="Courier New" panose="02070309020205020404" pitchFamily="49" charset="0"/>
            </a:endParaRPr>
          </a:p>
          <a:p>
            <a:pPr marL="342900" indent="-342900" algn="l">
              <a:spcBef>
                <a:spcPts val="0"/>
              </a:spcBef>
            </a:pPr>
            <a:r>
              <a:rPr lang="en-US" sz="1400" b="1" dirty="0" err="1">
                <a:latin typeface="Courier New" panose="02070309020205020404" pitchFamily="49" charset="0"/>
                <a:cs typeface="Courier New" panose="02070309020205020404" pitchFamily="49" charset="0"/>
              </a:rPr>
              <a:t>car_scb_dt</a:t>
            </a:r>
            <a:r>
              <a:rPr lang="en-US" sz="1400" b="1" dirty="0">
                <a:latin typeface="Courier New" panose="02070309020205020404" pitchFamily="49" charset="0"/>
                <a:cs typeface="Courier New" panose="02070309020205020404" pitchFamily="49" charset="0"/>
              </a:rPr>
              <a:t>=20DEC06:08:48:00</a:t>
            </a:r>
          </a:p>
        </p:txBody>
      </p:sp>
      <p:sp>
        <p:nvSpPr>
          <p:cNvPr id="2" name="TextBox 1"/>
          <p:cNvSpPr txBox="1"/>
          <p:nvPr/>
        </p:nvSpPr>
        <p:spPr>
          <a:xfrm>
            <a:off x="762000" y="3645024"/>
            <a:ext cx="7128792" cy="1754326"/>
          </a:xfrm>
          <a:prstGeom prst="rect">
            <a:avLst/>
          </a:prstGeom>
          <a:noFill/>
          <a:ln>
            <a:solidFill>
              <a:srgbClr val="00B0F0"/>
            </a:solidFill>
          </a:ln>
        </p:spPr>
        <p:txBody>
          <a:bodyPr wrap="square" rtlCol="0">
            <a:spAutoFit/>
          </a:bodyPr>
          <a:lstStyle/>
          <a:p>
            <a:pPr algn="l">
              <a:spcBef>
                <a:spcPts val="0"/>
              </a:spcBef>
            </a:pPr>
            <a:r>
              <a:rPr lang="en-US" b="1" dirty="0"/>
              <a:t>1          options </a:t>
            </a:r>
            <a:r>
              <a:rPr lang="en-US" b="1" dirty="0" err="1"/>
              <a:t>nocenter</a:t>
            </a:r>
            <a:r>
              <a:rPr lang="en-US" b="1" dirty="0"/>
              <a:t>;</a:t>
            </a:r>
          </a:p>
          <a:p>
            <a:pPr algn="l">
              <a:spcBef>
                <a:spcPts val="0"/>
              </a:spcBef>
            </a:pPr>
            <a:r>
              <a:rPr lang="en-US" b="1" dirty="0"/>
              <a:t>2          data _null_;</a:t>
            </a:r>
          </a:p>
          <a:p>
            <a:pPr algn="l">
              <a:spcBef>
                <a:spcPts val="0"/>
              </a:spcBef>
            </a:pPr>
            <a:r>
              <a:rPr lang="en-US" b="1" dirty="0"/>
              <a:t>3            td='22Jan2015'd;</a:t>
            </a:r>
          </a:p>
          <a:p>
            <a:pPr algn="l">
              <a:spcBef>
                <a:spcPts val="0"/>
              </a:spcBef>
            </a:pPr>
            <a:r>
              <a:rPr lang="en-US" b="1" dirty="0"/>
              <a:t>4            put td= td=date9. td=yymmp7.;</a:t>
            </a:r>
          </a:p>
          <a:p>
            <a:pPr algn="l">
              <a:spcBef>
                <a:spcPts val="0"/>
              </a:spcBef>
            </a:pPr>
            <a:r>
              <a:rPr lang="en-US" b="1" dirty="0"/>
              <a:t>5          stop;</a:t>
            </a:r>
          </a:p>
          <a:p>
            <a:pPr algn="l">
              <a:spcBef>
                <a:spcPts val="0"/>
              </a:spcBef>
            </a:pPr>
            <a:r>
              <a:rPr lang="en-US" b="1" dirty="0"/>
              <a:t>6          run</a:t>
            </a:r>
            <a:r>
              <a:rPr lang="en-US" b="1" dirty="0" smtClean="0"/>
              <a:t>;</a:t>
            </a:r>
            <a:endParaRPr lang="en-US" b="1" dirty="0"/>
          </a:p>
        </p:txBody>
      </p:sp>
      <p:sp>
        <p:nvSpPr>
          <p:cNvPr id="4" name="Rectangle 3"/>
          <p:cNvSpPr/>
          <p:nvPr/>
        </p:nvSpPr>
        <p:spPr>
          <a:xfrm>
            <a:off x="1547664" y="5877272"/>
            <a:ext cx="3653629" cy="369332"/>
          </a:xfrm>
          <a:prstGeom prst="rect">
            <a:avLst/>
          </a:prstGeom>
          <a:solidFill>
            <a:schemeClr val="accent2">
              <a:lumMod val="40000"/>
              <a:lumOff val="60000"/>
            </a:schemeClr>
          </a:solidFill>
        </p:spPr>
        <p:txBody>
          <a:bodyPr wrap="none">
            <a:spAutoFit/>
          </a:bodyPr>
          <a:lstStyle/>
          <a:p>
            <a:r>
              <a:rPr lang="en-US" b="1" dirty="0"/>
              <a:t>td=20110 td=22JAN2015 td=2015.01</a:t>
            </a:r>
          </a:p>
        </p:txBody>
      </p:sp>
      <p:sp>
        <p:nvSpPr>
          <p:cNvPr id="3" name="Slide Number Placeholder 2"/>
          <p:cNvSpPr>
            <a:spLocks noGrp="1"/>
          </p:cNvSpPr>
          <p:nvPr>
            <p:ph type="sldNum" sz="quarter" idx="12"/>
          </p:nvPr>
        </p:nvSpPr>
        <p:spPr/>
        <p:txBody>
          <a:bodyPr/>
          <a:lstStyle/>
          <a:p>
            <a:fld id="{1B5690DA-E52C-4766-A94E-1DF52523DE10}" type="slidenum">
              <a:rPr lang="en-GB" smtClean="0"/>
              <a:t>5</a:t>
            </a:fld>
            <a:endParaRPr lang="en-GB"/>
          </a:p>
        </p:txBody>
      </p:sp>
    </p:spTree>
    <p:extLst>
      <p:ext uri="{BB962C8B-B14F-4D97-AF65-F5344CB8AC3E}">
        <p14:creationId xmlns:p14="http://schemas.microsoft.com/office/powerpoint/2010/main" val="292635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5940"/>
                                        </p:tgtEl>
                                        <p:attrNameLst>
                                          <p:attrName>style.visibility</p:attrName>
                                        </p:attrNameLst>
                                      </p:cBhvr>
                                      <p:to>
                                        <p:strVal val="visible"/>
                                      </p:to>
                                    </p:set>
                                    <p:animEffect transition="in" filter="slide(fromBottom)">
                                      <p:cBhvr>
                                        <p:cTn id="7" dur="500"/>
                                        <p:tgtEl>
                                          <p:spTgt spid="29594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heel(1)">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40" grpId="0" animBg="1"/>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552" y="0"/>
            <a:ext cx="7772400" cy="1143000"/>
          </a:xfrm>
          <a:noFill/>
        </p:spPr>
        <p:txBody>
          <a:bodyPr/>
          <a:lstStyle/>
          <a:p>
            <a:r>
              <a:rPr lang="en-US" b="1" dirty="0" smtClean="0"/>
              <a:t>DATE and TIME Constants</a:t>
            </a:r>
          </a:p>
        </p:txBody>
      </p:sp>
      <p:sp>
        <p:nvSpPr>
          <p:cNvPr id="248835" name="Rectangle 3"/>
          <p:cNvSpPr>
            <a:spLocks noGrp="1" noChangeArrowheads="1"/>
          </p:cNvSpPr>
          <p:nvPr>
            <p:ph type="body" idx="1"/>
          </p:nvPr>
        </p:nvSpPr>
        <p:spPr>
          <a:xfrm>
            <a:off x="539552" y="1066800"/>
            <a:ext cx="8077200" cy="1752600"/>
          </a:xfrm>
          <a:noFill/>
        </p:spPr>
        <p:txBody>
          <a:bodyPr/>
          <a:lstStyle/>
          <a:p>
            <a:pPr marL="0" indent="0"/>
            <a:r>
              <a:rPr lang="en-US" sz="1800" b="1" dirty="0" smtClean="0">
                <a:solidFill>
                  <a:schemeClr val="tx2"/>
                </a:solidFill>
                <a:latin typeface="Barclays Sans" panose="02000503000000000004" pitchFamily="2" charset="0"/>
              </a:rPr>
              <a:t>DATE and TIME Constants:  Inserting constant date and time values into SAS variables</a:t>
            </a:r>
          </a:p>
        </p:txBody>
      </p:sp>
      <p:sp>
        <p:nvSpPr>
          <p:cNvPr id="248836" name="Rectangle 4"/>
          <p:cNvSpPr>
            <a:spLocks noChangeArrowheads="1"/>
          </p:cNvSpPr>
          <p:nvPr/>
        </p:nvSpPr>
        <p:spPr bwMode="auto">
          <a:xfrm>
            <a:off x="714348" y="2285992"/>
            <a:ext cx="4800600" cy="2062745"/>
          </a:xfrm>
          <a:prstGeom prst="rect">
            <a:avLst/>
          </a:prstGeom>
          <a:noFill/>
          <a:ln w="9525" algn="ctr">
            <a:solidFill>
              <a:schemeClr val="tx2">
                <a:lumMod val="60000"/>
                <a:lumOff val="40000"/>
              </a:schemeClr>
            </a:solidFill>
            <a:miter lim="800000"/>
            <a:headEnd/>
            <a:tailEnd/>
          </a:ln>
        </p:spPr>
        <p:txBody>
          <a:bodyPr lIns="92075" tIns="46038" rIns="92075" bIns="46038">
            <a:spAutoFit/>
          </a:bodyPr>
          <a:lstStyle/>
          <a:p>
            <a:pPr marL="342900" indent="-342900" algn="l"/>
            <a:r>
              <a:rPr lang="en-US" sz="1600" b="1" dirty="0">
                <a:latin typeface="Courier New" panose="02070309020205020404" pitchFamily="49" charset="0"/>
                <a:cs typeface="Courier New" panose="02070309020205020404" pitchFamily="49" charset="0"/>
              </a:rPr>
              <a:t>options </a:t>
            </a:r>
            <a:r>
              <a:rPr lang="en-US" sz="1600" b="1" dirty="0" err="1">
                <a:latin typeface="Courier New" panose="02070309020205020404" pitchFamily="49" charset="0"/>
                <a:cs typeface="Courier New" panose="02070309020205020404" pitchFamily="49" charset="0"/>
              </a:rPr>
              <a:t>nocenter</a:t>
            </a:r>
            <a:r>
              <a:rPr lang="en-US" sz="1600" b="1" dirty="0">
                <a:latin typeface="Courier New" panose="02070309020205020404" pitchFamily="49" charset="0"/>
                <a:cs typeface="Courier New" panose="02070309020205020404" pitchFamily="49" charset="0"/>
              </a:rPr>
              <a:t>;</a:t>
            </a:r>
          </a:p>
          <a:p>
            <a:pPr marL="342900" indent="-342900" algn="l"/>
            <a:endParaRPr lang="en-US" sz="1600" b="1" dirty="0">
              <a:latin typeface="Courier New" panose="02070309020205020404" pitchFamily="49" charset="0"/>
              <a:cs typeface="Courier New" panose="02070309020205020404" pitchFamily="49" charset="0"/>
            </a:endParaRPr>
          </a:p>
          <a:p>
            <a:pPr marL="342900" indent="-342900" algn="l"/>
            <a:r>
              <a:rPr lang="en-US" sz="1600" b="1" dirty="0">
                <a:latin typeface="Courier New" panose="02070309020205020404" pitchFamily="49" charset="0"/>
                <a:cs typeface="Courier New" panose="02070309020205020404" pitchFamily="49" charset="0"/>
              </a:rPr>
              <a:t>data _null_;</a:t>
            </a:r>
          </a:p>
          <a:p>
            <a:pPr marL="342900" indent="-342900" algn="l"/>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car_svc_dt</a:t>
            </a:r>
            <a:r>
              <a:rPr lang="en-US" sz="1600" b="1" dirty="0">
                <a:latin typeface="Courier New" panose="02070309020205020404" pitchFamily="49" charset="0"/>
                <a:cs typeface="Courier New" panose="02070309020205020404" pitchFamily="49" charset="0"/>
              </a:rPr>
              <a:t> = </a:t>
            </a:r>
            <a:r>
              <a:rPr lang="en-US" sz="1600" b="1" dirty="0" smtClean="0">
                <a:latin typeface="Courier New" panose="02070309020205020404" pitchFamily="49" charset="0"/>
                <a:cs typeface="Courier New" panose="02070309020205020404" pitchFamily="49" charset="0"/>
              </a:rPr>
              <a:t>'20DEC06'd</a:t>
            </a:r>
            <a:r>
              <a:rPr lang="en-US" sz="1600" b="1" dirty="0">
                <a:latin typeface="Courier New" panose="02070309020205020404" pitchFamily="49" charset="0"/>
                <a:cs typeface="Courier New" panose="02070309020205020404" pitchFamily="49" charset="0"/>
              </a:rPr>
              <a:t>;</a:t>
            </a:r>
          </a:p>
          <a:p>
            <a:pPr marL="342900" indent="-342900" algn="l"/>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car_scv_tm</a:t>
            </a:r>
            <a:r>
              <a:rPr lang="en-US" sz="1600" b="1" dirty="0">
                <a:latin typeface="Courier New" panose="02070309020205020404" pitchFamily="49" charset="0"/>
                <a:cs typeface="Courier New" panose="02070309020205020404" pitchFamily="49" charset="0"/>
              </a:rPr>
              <a:t> = '08:48't;</a:t>
            </a:r>
          </a:p>
          <a:p>
            <a:pPr marL="342900" indent="-342900" algn="l"/>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car_scb_dt</a:t>
            </a:r>
            <a:r>
              <a:rPr lang="en-US" sz="1600" b="1" dirty="0">
                <a:latin typeface="Courier New" panose="02070309020205020404" pitchFamily="49" charset="0"/>
                <a:cs typeface="Courier New" panose="02070309020205020404" pitchFamily="49" charset="0"/>
              </a:rPr>
              <a:t> = </a:t>
            </a:r>
            <a:r>
              <a:rPr lang="en-US" sz="1600" b="1" dirty="0" smtClean="0">
                <a:latin typeface="Courier New" panose="02070309020205020404" pitchFamily="49" charset="0"/>
                <a:cs typeface="Courier New" panose="02070309020205020404" pitchFamily="49" charset="0"/>
              </a:rPr>
              <a:t>'20DEC06:08:48'dt</a:t>
            </a:r>
            <a:r>
              <a:rPr lang="en-US" sz="1600" b="1" dirty="0">
                <a:latin typeface="Courier New" panose="02070309020205020404" pitchFamily="49" charset="0"/>
                <a:cs typeface="Courier New" panose="02070309020205020404" pitchFamily="49" charset="0"/>
              </a:rPr>
              <a:t>;</a:t>
            </a:r>
          </a:p>
          <a:p>
            <a:pPr marL="342900" indent="-342900" algn="l"/>
            <a:r>
              <a:rPr lang="en-US" sz="1600" b="1" dirty="0">
                <a:latin typeface="Courier New" panose="02070309020205020404" pitchFamily="49" charset="0"/>
                <a:cs typeface="Courier New" panose="02070309020205020404" pitchFamily="49" charset="0"/>
              </a:rPr>
              <a:t>  put _all_;</a:t>
            </a:r>
          </a:p>
          <a:p>
            <a:pPr marL="342900" indent="-342900" algn="l"/>
            <a:r>
              <a:rPr lang="en-US" sz="1600" b="1" dirty="0">
                <a:latin typeface="Courier New" panose="02070309020205020404" pitchFamily="49" charset="0"/>
                <a:cs typeface="Courier New" panose="02070309020205020404" pitchFamily="49" charset="0"/>
              </a:rPr>
              <a:t>run;</a:t>
            </a:r>
          </a:p>
        </p:txBody>
      </p:sp>
      <p:sp>
        <p:nvSpPr>
          <p:cNvPr id="248838" name="Text Box 6"/>
          <p:cNvSpPr txBox="1">
            <a:spLocks noChangeArrowheads="1"/>
          </p:cNvSpPr>
          <p:nvPr/>
        </p:nvSpPr>
        <p:spPr bwMode="auto">
          <a:xfrm>
            <a:off x="5786446" y="3286124"/>
            <a:ext cx="2590800" cy="1200971"/>
          </a:xfrm>
          <a:prstGeom prst="rect">
            <a:avLst/>
          </a:prstGeom>
          <a:noFill/>
          <a:ln w="38100" algn="ctr">
            <a:solidFill>
              <a:schemeClr val="accent1"/>
            </a:solidFill>
            <a:miter lim="800000"/>
            <a:headEnd/>
            <a:tailEnd/>
          </a:ln>
        </p:spPr>
        <p:txBody>
          <a:bodyPr lIns="92075" tIns="46038" rIns="92075" bIns="46038">
            <a:spAutoFit/>
          </a:bodyPr>
          <a:lstStyle/>
          <a:p>
            <a:pPr marL="342900" indent="-342900"/>
            <a:r>
              <a:rPr lang="en-US" dirty="0">
                <a:cs typeface="Courier New" pitchFamily="49" charset="0"/>
              </a:rPr>
              <a:t>‘</a:t>
            </a:r>
            <a:r>
              <a:rPr lang="en-US" dirty="0" err="1" smtClean="0">
                <a:cs typeface="Courier New" pitchFamily="49" charset="0"/>
              </a:rPr>
              <a:t>ddmmmyyyy’d</a:t>
            </a:r>
            <a:r>
              <a:rPr lang="en-US" dirty="0" smtClean="0">
                <a:cs typeface="Courier New" pitchFamily="49" charset="0"/>
              </a:rPr>
              <a:t> </a:t>
            </a:r>
          </a:p>
          <a:p>
            <a:pPr marL="342900" indent="-342900"/>
            <a:r>
              <a:rPr lang="en-US" dirty="0">
                <a:cs typeface="Courier New" pitchFamily="49" charset="0"/>
              </a:rPr>
              <a:t> </a:t>
            </a:r>
            <a:r>
              <a:rPr lang="en-US" dirty="0" smtClean="0">
                <a:cs typeface="Courier New" pitchFamily="49" charset="0"/>
              </a:rPr>
              <a:t> or ‘</a:t>
            </a:r>
            <a:r>
              <a:rPr lang="en-US" dirty="0" err="1" smtClean="0">
                <a:cs typeface="Courier New" pitchFamily="49" charset="0"/>
              </a:rPr>
              <a:t>ddmmmyy’d</a:t>
            </a:r>
            <a:endParaRPr lang="en-US" dirty="0">
              <a:cs typeface="Courier New" pitchFamily="49" charset="0"/>
            </a:endParaRPr>
          </a:p>
          <a:p>
            <a:pPr marL="342900" indent="-342900"/>
            <a:r>
              <a:rPr lang="en-US" dirty="0">
                <a:cs typeface="Courier New" pitchFamily="49" charset="0"/>
              </a:rPr>
              <a:t>‘</a:t>
            </a:r>
            <a:r>
              <a:rPr lang="en-US" dirty="0" err="1">
                <a:cs typeface="Courier New" pitchFamily="49" charset="0"/>
              </a:rPr>
              <a:t>hh:mm:ss’t</a:t>
            </a:r>
            <a:endParaRPr lang="en-US" dirty="0">
              <a:cs typeface="Courier New" pitchFamily="49" charset="0"/>
            </a:endParaRPr>
          </a:p>
          <a:p>
            <a:pPr marL="342900" indent="-342900"/>
            <a:r>
              <a:rPr lang="en-US" dirty="0">
                <a:cs typeface="Courier New" pitchFamily="49" charset="0"/>
              </a:rPr>
              <a:t>‘</a:t>
            </a:r>
            <a:r>
              <a:rPr lang="en-US" dirty="0" err="1">
                <a:cs typeface="Courier New" pitchFamily="49" charset="0"/>
              </a:rPr>
              <a:t>ddmmyyyy:hh:mm:ss’dt</a:t>
            </a:r>
            <a:endParaRPr lang="en-US" dirty="0">
              <a:cs typeface="Courier New" pitchFamily="49" charset="0"/>
            </a:endParaRPr>
          </a:p>
        </p:txBody>
      </p:sp>
      <p:sp>
        <p:nvSpPr>
          <p:cNvPr id="2" name="TextBox 1"/>
          <p:cNvSpPr txBox="1"/>
          <p:nvPr/>
        </p:nvSpPr>
        <p:spPr>
          <a:xfrm>
            <a:off x="714348" y="5445224"/>
            <a:ext cx="4361708" cy="307777"/>
          </a:xfrm>
          <a:prstGeom prst="rect">
            <a:avLst/>
          </a:prstGeom>
          <a:noFill/>
        </p:spPr>
        <p:txBody>
          <a:bodyPr wrap="square" rtlCol="0">
            <a:spAutoFit/>
          </a:bodyPr>
          <a:lstStyle/>
          <a:p>
            <a:pPr algn="l"/>
            <a:r>
              <a:rPr lang="en-US" dirty="0" smtClean="0"/>
              <a:t>Same output as page 4</a:t>
            </a:r>
            <a:endParaRPr lang="en-GB" dirty="0"/>
          </a:p>
        </p:txBody>
      </p:sp>
      <p:sp>
        <p:nvSpPr>
          <p:cNvPr id="3" name="Slide Number Placeholder 2"/>
          <p:cNvSpPr>
            <a:spLocks noGrp="1"/>
          </p:cNvSpPr>
          <p:nvPr>
            <p:ph type="sldNum" sz="quarter" idx="12"/>
          </p:nvPr>
        </p:nvSpPr>
        <p:spPr/>
        <p:txBody>
          <a:bodyPr/>
          <a:lstStyle/>
          <a:p>
            <a:fld id="{1B5690DA-E52C-4766-A94E-1DF52523DE10}" type="slidenum">
              <a:rPr lang="en-GB" smtClean="0"/>
              <a:t>6</a:t>
            </a:fld>
            <a:endParaRPr lang="en-GB"/>
          </a:p>
        </p:txBody>
      </p:sp>
    </p:spTree>
    <p:extLst>
      <p:ext uri="{BB962C8B-B14F-4D97-AF65-F5344CB8AC3E}">
        <p14:creationId xmlns:p14="http://schemas.microsoft.com/office/powerpoint/2010/main" val="35337099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slide(fromBottom)">
                                      <p:cBhvr>
                                        <p:cTn id="7" dur="2000"/>
                                        <p:tgtEl>
                                          <p:spTgt spid="248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48836"/>
                                        </p:tgtEl>
                                        <p:attrNameLst>
                                          <p:attrName>style.visibility</p:attrName>
                                        </p:attrNameLst>
                                      </p:cBhvr>
                                      <p:to>
                                        <p:strVal val="visible"/>
                                      </p:to>
                                    </p:set>
                                    <p:animEffect transition="in" filter="slide(fromLeft)">
                                      <p:cBhvr>
                                        <p:cTn id="12" dur="500"/>
                                        <p:tgtEl>
                                          <p:spTgt spid="2488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48838"/>
                                        </p:tgtEl>
                                        <p:attrNameLst>
                                          <p:attrName>style.visibility</p:attrName>
                                        </p:attrNameLst>
                                      </p:cBhvr>
                                      <p:to>
                                        <p:strVal val="visible"/>
                                      </p:to>
                                    </p:set>
                                    <p:animEffect transition="in" filter="slide(fromRight)">
                                      <p:cBhvr>
                                        <p:cTn id="17" dur="500"/>
                                        <p:tgtEl>
                                          <p:spTgt spid="248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nimBg="1"/>
      <p:bldP spid="2488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552" y="0"/>
            <a:ext cx="7772400" cy="1143000"/>
          </a:xfrm>
          <a:noFill/>
        </p:spPr>
        <p:txBody>
          <a:bodyPr/>
          <a:lstStyle/>
          <a:p>
            <a:r>
              <a:rPr lang="en-US" b="1" dirty="0" smtClean="0"/>
              <a:t>DATE and TIME Constants</a:t>
            </a:r>
          </a:p>
        </p:txBody>
      </p:sp>
      <p:sp>
        <p:nvSpPr>
          <p:cNvPr id="248835" name="Rectangle 3"/>
          <p:cNvSpPr>
            <a:spLocks noGrp="1" noChangeArrowheads="1"/>
          </p:cNvSpPr>
          <p:nvPr>
            <p:ph type="body" idx="1"/>
          </p:nvPr>
        </p:nvSpPr>
        <p:spPr>
          <a:xfrm>
            <a:off x="539552" y="1066800"/>
            <a:ext cx="8077200" cy="1752600"/>
          </a:xfrm>
          <a:noFill/>
        </p:spPr>
        <p:txBody>
          <a:bodyPr/>
          <a:lstStyle/>
          <a:p>
            <a:pPr marL="0" indent="0"/>
            <a:r>
              <a:rPr lang="en-US" sz="1800" b="1" dirty="0" smtClean="0">
                <a:solidFill>
                  <a:schemeClr val="tx2"/>
                </a:solidFill>
                <a:latin typeface="Barclays Sans" panose="02000503000000000004" pitchFamily="2" charset="0"/>
              </a:rPr>
              <a:t>DATE and TIME Constants:  Inserting constant date and time values into SAS variables</a:t>
            </a:r>
          </a:p>
        </p:txBody>
      </p:sp>
      <p:sp>
        <p:nvSpPr>
          <p:cNvPr id="248836" name="Rectangle 4"/>
          <p:cNvSpPr>
            <a:spLocks noChangeArrowheads="1"/>
          </p:cNvSpPr>
          <p:nvPr/>
        </p:nvSpPr>
        <p:spPr bwMode="auto">
          <a:xfrm>
            <a:off x="714348" y="2285992"/>
            <a:ext cx="6593956" cy="1477970"/>
          </a:xfrm>
          <a:prstGeom prst="rect">
            <a:avLst/>
          </a:prstGeom>
          <a:noFill/>
          <a:ln w="9525" algn="ctr">
            <a:solidFill>
              <a:schemeClr val="bg2"/>
            </a:solidFill>
            <a:miter lim="800000"/>
            <a:headEnd/>
            <a:tailEnd/>
          </a:ln>
        </p:spPr>
        <p:txBody>
          <a:bodyPr wrap="square" lIns="92075" tIns="46038" rIns="92075" bIns="46038">
            <a:spAutoFit/>
          </a:bodyPr>
          <a:lstStyle/>
          <a:p>
            <a:pPr marL="342900" indent="-342900" algn="l">
              <a:spcBef>
                <a:spcPts val="0"/>
              </a:spcBef>
            </a:pPr>
            <a:r>
              <a:rPr lang="en-US" b="1" dirty="0">
                <a:latin typeface="Courier New" panose="02070309020205020404" pitchFamily="49" charset="0"/>
                <a:cs typeface="Courier New" panose="02070309020205020404" pitchFamily="49" charset="0"/>
              </a:rPr>
              <a:t>16</a:t>
            </a:r>
          </a:p>
          <a:p>
            <a:pPr marL="342900" indent="-342900" algn="l">
              <a:spcBef>
                <a:spcPts val="0"/>
              </a:spcBef>
            </a:pPr>
            <a:r>
              <a:rPr lang="en-US" b="1" dirty="0">
                <a:latin typeface="Courier New" panose="02070309020205020404" pitchFamily="49" charset="0"/>
                <a:cs typeface="Courier New" panose="02070309020205020404" pitchFamily="49" charset="0"/>
              </a:rPr>
              <a:t>17         data _null_;</a:t>
            </a:r>
          </a:p>
          <a:p>
            <a:pPr marL="342900" indent="-342900" algn="l">
              <a:spcBef>
                <a:spcPts val="0"/>
              </a:spcBef>
            </a:pPr>
            <a:r>
              <a:rPr lang="en-US" b="1" dirty="0">
                <a:latin typeface="Courier New" panose="02070309020205020404" pitchFamily="49" charset="0"/>
                <a:cs typeface="Courier New" panose="02070309020205020404" pitchFamily="49" charset="0"/>
              </a:rPr>
              <a:t>18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 = '20DEC18'd;</a:t>
            </a:r>
          </a:p>
          <a:p>
            <a:pPr marL="342900" indent="-342900" algn="l">
              <a:spcBef>
                <a:spcPts val="0"/>
              </a:spcBef>
            </a:pPr>
            <a:r>
              <a:rPr lang="en-US" b="1" dirty="0">
                <a:latin typeface="Courier New" panose="02070309020205020404" pitchFamily="49" charset="0"/>
                <a:cs typeface="Courier New" panose="02070309020205020404" pitchFamily="49" charset="0"/>
              </a:rPr>
              <a:t>19           put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=date9.;</a:t>
            </a:r>
          </a:p>
          <a:p>
            <a:pPr marL="342900" indent="-342900" algn="l">
              <a:spcBef>
                <a:spcPts val="0"/>
              </a:spcBef>
            </a:pPr>
            <a:r>
              <a:rPr lang="en-US" b="1" dirty="0">
                <a:latin typeface="Courier New" panose="02070309020205020404" pitchFamily="49" charset="0"/>
                <a:cs typeface="Courier New" panose="02070309020205020404" pitchFamily="49" charset="0"/>
              </a:rPr>
              <a:t>20         run</a:t>
            </a:r>
            <a:r>
              <a:rPr lang="en-US" b="1" dirty="0" smtClean="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p:txBody>
      </p:sp>
      <p:sp>
        <p:nvSpPr>
          <p:cNvPr id="3" name="Rectangle 2"/>
          <p:cNvSpPr/>
          <p:nvPr/>
        </p:nvSpPr>
        <p:spPr>
          <a:xfrm>
            <a:off x="1403648" y="4653136"/>
            <a:ext cx="2941831" cy="369332"/>
          </a:xfrm>
          <a:prstGeom prst="rect">
            <a:avLst/>
          </a:prstGeom>
          <a:solidFill>
            <a:schemeClr val="accent2">
              <a:lumMod val="40000"/>
              <a:lumOff val="60000"/>
            </a:schemeClr>
          </a:solidFill>
        </p:spPr>
        <p:txBody>
          <a:bodyPr wrap="none">
            <a:spAutoFit/>
          </a:bodyPr>
          <a:lstStyle/>
          <a:p>
            <a:pPr marL="342900" indent="-342900"/>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=20DEC2018</a:t>
            </a:r>
          </a:p>
        </p:txBody>
      </p:sp>
      <p:sp>
        <p:nvSpPr>
          <p:cNvPr id="2" name="Slide Number Placeholder 1"/>
          <p:cNvSpPr>
            <a:spLocks noGrp="1"/>
          </p:cNvSpPr>
          <p:nvPr>
            <p:ph type="sldNum" sz="quarter" idx="12"/>
          </p:nvPr>
        </p:nvSpPr>
        <p:spPr/>
        <p:txBody>
          <a:bodyPr/>
          <a:lstStyle/>
          <a:p>
            <a:fld id="{1B5690DA-E52C-4766-A94E-1DF52523DE10}" type="slidenum">
              <a:rPr lang="en-GB" smtClean="0"/>
              <a:t>7</a:t>
            </a:fld>
            <a:endParaRPr lang="en-GB"/>
          </a:p>
        </p:txBody>
      </p:sp>
    </p:spTree>
    <p:extLst>
      <p:ext uri="{BB962C8B-B14F-4D97-AF65-F5344CB8AC3E}">
        <p14:creationId xmlns:p14="http://schemas.microsoft.com/office/powerpoint/2010/main" val="3841640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slide(fromBottom)">
                                      <p:cBhvr>
                                        <p:cTn id="7" dur="2000"/>
                                        <p:tgtEl>
                                          <p:spTgt spid="248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48836"/>
                                        </p:tgtEl>
                                        <p:attrNameLst>
                                          <p:attrName>style.visibility</p:attrName>
                                        </p:attrNameLst>
                                      </p:cBhvr>
                                      <p:to>
                                        <p:strVal val="visible"/>
                                      </p:to>
                                    </p:set>
                                    <p:animEffect transition="in" filter="slide(fromLeft)">
                                      <p:cBhvr>
                                        <p:cTn id="12" dur="500"/>
                                        <p:tgtEl>
                                          <p:spTgt spid="248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552" y="0"/>
            <a:ext cx="7772400" cy="1143000"/>
          </a:xfrm>
          <a:noFill/>
        </p:spPr>
        <p:txBody>
          <a:bodyPr/>
          <a:lstStyle/>
          <a:p>
            <a:r>
              <a:rPr lang="en-US" b="1" dirty="0" smtClean="0"/>
              <a:t>DATE and TIME Constants</a:t>
            </a:r>
          </a:p>
        </p:txBody>
      </p:sp>
      <p:sp>
        <p:nvSpPr>
          <p:cNvPr id="248835" name="Rectangle 3"/>
          <p:cNvSpPr>
            <a:spLocks noGrp="1" noChangeArrowheads="1"/>
          </p:cNvSpPr>
          <p:nvPr>
            <p:ph type="body" idx="1"/>
          </p:nvPr>
        </p:nvSpPr>
        <p:spPr>
          <a:xfrm>
            <a:off x="539552" y="1066800"/>
            <a:ext cx="8077200" cy="1752600"/>
          </a:xfrm>
          <a:noFill/>
        </p:spPr>
        <p:txBody>
          <a:bodyPr/>
          <a:lstStyle/>
          <a:p>
            <a:pPr marL="0" indent="0"/>
            <a:r>
              <a:rPr lang="en-US" sz="1800" b="1" dirty="0" smtClean="0">
                <a:solidFill>
                  <a:schemeClr val="tx2"/>
                </a:solidFill>
                <a:latin typeface="Barclays Sans" panose="02000503000000000004" pitchFamily="2" charset="0"/>
              </a:rPr>
              <a:t>DATE and TIME Constants:  Inserting constant date and time values into SAS variables</a:t>
            </a:r>
          </a:p>
        </p:txBody>
      </p:sp>
      <p:sp>
        <p:nvSpPr>
          <p:cNvPr id="248836" name="Rectangle 4"/>
          <p:cNvSpPr>
            <a:spLocks noChangeArrowheads="1"/>
          </p:cNvSpPr>
          <p:nvPr/>
        </p:nvSpPr>
        <p:spPr bwMode="auto">
          <a:xfrm>
            <a:off x="714348" y="2285992"/>
            <a:ext cx="7098012" cy="1477970"/>
          </a:xfrm>
          <a:prstGeom prst="rect">
            <a:avLst/>
          </a:prstGeom>
          <a:noFill/>
          <a:ln w="9525" algn="ctr">
            <a:solidFill>
              <a:schemeClr val="bg2"/>
            </a:solidFill>
            <a:miter lim="800000"/>
            <a:headEnd/>
            <a:tailEnd/>
          </a:ln>
        </p:spPr>
        <p:txBody>
          <a:bodyPr wrap="square" lIns="92075" tIns="46038" rIns="92075" bIns="46038">
            <a:spAutoFit/>
          </a:bodyPr>
          <a:lstStyle/>
          <a:p>
            <a:pPr marL="342900" indent="-342900" algn="l">
              <a:spcBef>
                <a:spcPts val="0"/>
              </a:spcBef>
            </a:pPr>
            <a:r>
              <a:rPr lang="en-US" b="1" dirty="0">
                <a:latin typeface="Courier New" panose="02070309020205020404" pitchFamily="49" charset="0"/>
                <a:cs typeface="Courier New" panose="02070309020205020404" pitchFamily="49" charset="0"/>
              </a:rPr>
              <a:t>16</a:t>
            </a:r>
          </a:p>
          <a:p>
            <a:pPr marL="342900" indent="-342900" algn="l">
              <a:spcBef>
                <a:spcPts val="0"/>
              </a:spcBef>
            </a:pPr>
            <a:r>
              <a:rPr lang="en-US" b="1" dirty="0">
                <a:latin typeface="Courier New" panose="02070309020205020404" pitchFamily="49" charset="0"/>
                <a:cs typeface="Courier New" panose="02070309020205020404" pitchFamily="49" charset="0"/>
              </a:rPr>
              <a:t>17         data _null_;</a:t>
            </a:r>
          </a:p>
          <a:p>
            <a:pPr marL="342900" indent="-342900" algn="l">
              <a:spcBef>
                <a:spcPts val="0"/>
              </a:spcBef>
            </a:pPr>
            <a:r>
              <a:rPr lang="en-US" b="1" dirty="0">
                <a:latin typeface="Courier New" panose="02070309020205020404" pitchFamily="49" charset="0"/>
                <a:cs typeface="Courier New" panose="02070309020205020404" pitchFamily="49" charset="0"/>
              </a:rPr>
              <a:t>18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 = '20DEC21'd;</a:t>
            </a:r>
          </a:p>
          <a:p>
            <a:pPr marL="342900" indent="-342900" algn="l">
              <a:spcBef>
                <a:spcPts val="0"/>
              </a:spcBef>
            </a:pPr>
            <a:r>
              <a:rPr lang="en-US" b="1" dirty="0">
                <a:latin typeface="Courier New" panose="02070309020205020404" pitchFamily="49" charset="0"/>
                <a:cs typeface="Courier New" panose="02070309020205020404" pitchFamily="49" charset="0"/>
              </a:rPr>
              <a:t>19           put </a:t>
            </a:r>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=date9.;</a:t>
            </a:r>
          </a:p>
          <a:p>
            <a:pPr marL="342900" indent="-342900" algn="l">
              <a:spcBef>
                <a:spcPts val="0"/>
              </a:spcBef>
            </a:pPr>
            <a:r>
              <a:rPr lang="en-US" b="1" dirty="0">
                <a:latin typeface="Courier New" panose="02070309020205020404" pitchFamily="49" charset="0"/>
                <a:cs typeface="Courier New" panose="02070309020205020404" pitchFamily="49" charset="0"/>
              </a:rPr>
              <a:t>20         run</a:t>
            </a:r>
            <a:r>
              <a:rPr lang="en-US" b="1" dirty="0" smtClean="0">
                <a:latin typeface="Courier New" panose="02070309020205020404" pitchFamily="49" charset="0"/>
                <a:cs typeface="Courier New" panose="02070309020205020404" pitchFamily="49" charset="0"/>
              </a:rPr>
              <a:t>;</a:t>
            </a:r>
            <a:endParaRPr lang="en-US" b="1" dirty="0">
              <a:latin typeface="Courier New" panose="02070309020205020404" pitchFamily="49" charset="0"/>
              <a:cs typeface="Courier New" panose="02070309020205020404" pitchFamily="49" charset="0"/>
            </a:endParaRPr>
          </a:p>
        </p:txBody>
      </p:sp>
      <p:sp>
        <p:nvSpPr>
          <p:cNvPr id="3" name="Rectangle 2"/>
          <p:cNvSpPr/>
          <p:nvPr/>
        </p:nvSpPr>
        <p:spPr>
          <a:xfrm>
            <a:off x="1321523" y="4725144"/>
            <a:ext cx="4258589" cy="369332"/>
          </a:xfrm>
          <a:prstGeom prst="rect">
            <a:avLst/>
          </a:prstGeom>
          <a:solidFill>
            <a:schemeClr val="accent2">
              <a:lumMod val="40000"/>
              <a:lumOff val="60000"/>
            </a:schemeClr>
          </a:solidFill>
        </p:spPr>
        <p:txBody>
          <a:bodyPr wrap="square">
            <a:spAutoFit/>
          </a:bodyPr>
          <a:lstStyle/>
          <a:p>
            <a:pPr marL="342900" indent="-342900"/>
            <a:r>
              <a:rPr lang="en-US" b="1" dirty="0" err="1">
                <a:latin typeface="Courier New" panose="02070309020205020404" pitchFamily="49" charset="0"/>
                <a:cs typeface="Courier New" panose="02070309020205020404" pitchFamily="49" charset="0"/>
              </a:rPr>
              <a:t>car_svc_dt</a:t>
            </a:r>
            <a:r>
              <a:rPr lang="en-US" b="1" dirty="0">
                <a:latin typeface="Courier New" panose="02070309020205020404" pitchFamily="49" charset="0"/>
                <a:cs typeface="Courier New" panose="02070309020205020404" pitchFamily="49" charset="0"/>
              </a:rPr>
              <a:t>=20DEC1921</a:t>
            </a:r>
          </a:p>
        </p:txBody>
      </p:sp>
      <p:sp>
        <p:nvSpPr>
          <p:cNvPr id="2" name="Slide Number Placeholder 1"/>
          <p:cNvSpPr>
            <a:spLocks noGrp="1"/>
          </p:cNvSpPr>
          <p:nvPr>
            <p:ph type="sldNum" sz="quarter" idx="12"/>
          </p:nvPr>
        </p:nvSpPr>
        <p:spPr/>
        <p:txBody>
          <a:bodyPr/>
          <a:lstStyle/>
          <a:p>
            <a:fld id="{1B5690DA-E52C-4766-A94E-1DF52523DE10}" type="slidenum">
              <a:rPr lang="en-GB" smtClean="0"/>
              <a:t>8</a:t>
            </a:fld>
            <a:endParaRPr lang="en-GB"/>
          </a:p>
        </p:txBody>
      </p:sp>
    </p:spTree>
    <p:extLst>
      <p:ext uri="{BB962C8B-B14F-4D97-AF65-F5344CB8AC3E}">
        <p14:creationId xmlns:p14="http://schemas.microsoft.com/office/powerpoint/2010/main" val="97134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slide(fromBottom)">
                                      <p:cBhvr>
                                        <p:cTn id="7" dur="2000"/>
                                        <p:tgtEl>
                                          <p:spTgt spid="248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48836"/>
                                        </p:tgtEl>
                                        <p:attrNameLst>
                                          <p:attrName>style.visibility</p:attrName>
                                        </p:attrNameLst>
                                      </p:cBhvr>
                                      <p:to>
                                        <p:strVal val="visible"/>
                                      </p:to>
                                    </p:set>
                                    <p:animEffect transition="in" filter="slide(fromLeft)">
                                      <p:cBhvr>
                                        <p:cTn id="12" dur="500"/>
                                        <p:tgtEl>
                                          <p:spTgt spid="24883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552" y="0"/>
            <a:ext cx="7772400" cy="1143000"/>
          </a:xfrm>
          <a:noFill/>
        </p:spPr>
        <p:txBody>
          <a:bodyPr/>
          <a:lstStyle/>
          <a:p>
            <a:r>
              <a:rPr lang="en-US" b="1" dirty="0" smtClean="0"/>
              <a:t>DATE and TIME Constants</a:t>
            </a:r>
          </a:p>
        </p:txBody>
      </p:sp>
      <p:sp>
        <p:nvSpPr>
          <p:cNvPr id="248835" name="Rectangle 3"/>
          <p:cNvSpPr>
            <a:spLocks noGrp="1" noChangeArrowheads="1"/>
          </p:cNvSpPr>
          <p:nvPr>
            <p:ph type="body" idx="1"/>
          </p:nvPr>
        </p:nvSpPr>
        <p:spPr>
          <a:xfrm>
            <a:off x="539552" y="1066800"/>
            <a:ext cx="8077200" cy="1752600"/>
          </a:xfrm>
          <a:noFill/>
        </p:spPr>
        <p:txBody>
          <a:bodyPr/>
          <a:lstStyle/>
          <a:p>
            <a:pPr marL="0" indent="0"/>
            <a:r>
              <a:rPr lang="en-US" sz="1800" b="1" dirty="0" smtClean="0">
                <a:solidFill>
                  <a:schemeClr val="tx2"/>
                </a:solidFill>
                <a:latin typeface="Barclays Sans" panose="02000503000000000004" pitchFamily="2" charset="0"/>
              </a:rPr>
              <a:t>DATE and TIME Constants:  Inserting constant date and time values into SAS variables</a:t>
            </a:r>
          </a:p>
        </p:txBody>
      </p:sp>
      <p:sp>
        <p:nvSpPr>
          <p:cNvPr id="248836" name="Rectangle 4"/>
          <p:cNvSpPr>
            <a:spLocks noChangeArrowheads="1"/>
          </p:cNvSpPr>
          <p:nvPr/>
        </p:nvSpPr>
        <p:spPr bwMode="auto">
          <a:xfrm>
            <a:off x="714348" y="2285992"/>
            <a:ext cx="7098012" cy="1016305"/>
          </a:xfrm>
          <a:prstGeom prst="rect">
            <a:avLst/>
          </a:prstGeom>
          <a:noFill/>
          <a:ln w="9525" algn="ctr">
            <a:solidFill>
              <a:schemeClr val="bg2"/>
            </a:solidFill>
            <a:miter lim="800000"/>
            <a:headEnd/>
            <a:tailEnd/>
          </a:ln>
        </p:spPr>
        <p:txBody>
          <a:bodyPr wrap="square" lIns="92075" tIns="46038" rIns="92075" bIns="46038">
            <a:spAutoFit/>
          </a:bodyPr>
          <a:lstStyle/>
          <a:p>
            <a:pPr marL="342900" indent="-342900" algn="l">
              <a:spcBef>
                <a:spcPts val="0"/>
              </a:spcBef>
            </a:pPr>
            <a:r>
              <a:rPr lang="en-US" sz="1600" dirty="0"/>
              <a:t>16</a:t>
            </a:r>
          </a:p>
          <a:p>
            <a:pPr marL="342900" indent="-342900" algn="l">
              <a:spcBef>
                <a:spcPts val="0"/>
              </a:spcBef>
              <a:buAutoNum type="arabicPlain" startAt="17"/>
            </a:pPr>
            <a:r>
              <a:rPr lang="en-US" sz="1600" dirty="0" err="1" smtClean="0"/>
              <a:t>Proc</a:t>
            </a:r>
            <a:r>
              <a:rPr lang="en-US" sz="1600" dirty="0" smtClean="0"/>
              <a:t> options; run;</a:t>
            </a:r>
          </a:p>
          <a:p>
            <a:pPr marL="342900" indent="-342900" algn="l">
              <a:spcBef>
                <a:spcPts val="0"/>
              </a:spcBef>
              <a:buAutoNum type="arabicPlain" startAt="17"/>
            </a:pPr>
            <a:endParaRPr lang="en-US" sz="1600" dirty="0"/>
          </a:p>
          <a:p>
            <a:pPr algn="l">
              <a:spcBef>
                <a:spcPts val="0"/>
              </a:spcBef>
            </a:pPr>
            <a:r>
              <a:rPr lang="en-US" sz="1200" b="1" dirty="0" smtClean="0"/>
              <a:t>YEARCUTOFF=1920   </a:t>
            </a:r>
            <a:r>
              <a:rPr lang="en-US" sz="1200" b="1" dirty="0"/>
              <a:t>Cutoff year for DATE and DATETIME </a:t>
            </a:r>
            <a:r>
              <a:rPr lang="en-US" sz="1200" b="1" dirty="0" err="1"/>
              <a:t>informats</a:t>
            </a:r>
            <a:r>
              <a:rPr lang="en-US" sz="1200" b="1" dirty="0"/>
              <a:t> and functions</a:t>
            </a:r>
          </a:p>
        </p:txBody>
      </p:sp>
      <p:sp>
        <p:nvSpPr>
          <p:cNvPr id="2" name="Slide Number Placeholder 1"/>
          <p:cNvSpPr>
            <a:spLocks noGrp="1"/>
          </p:cNvSpPr>
          <p:nvPr>
            <p:ph type="sldNum" sz="quarter" idx="12"/>
          </p:nvPr>
        </p:nvSpPr>
        <p:spPr/>
        <p:txBody>
          <a:bodyPr/>
          <a:lstStyle/>
          <a:p>
            <a:fld id="{1B5690DA-E52C-4766-A94E-1DF52523DE10}" type="slidenum">
              <a:rPr lang="en-GB" smtClean="0"/>
              <a:t>9</a:t>
            </a:fld>
            <a:endParaRPr lang="en-GB"/>
          </a:p>
        </p:txBody>
      </p:sp>
    </p:spTree>
    <p:extLst>
      <p:ext uri="{BB962C8B-B14F-4D97-AF65-F5344CB8AC3E}">
        <p14:creationId xmlns:p14="http://schemas.microsoft.com/office/powerpoint/2010/main" val="40229052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slide(fromBottom)">
                                      <p:cBhvr>
                                        <p:cTn id="7" dur="2000"/>
                                        <p:tgtEl>
                                          <p:spTgt spid="248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248836"/>
                                        </p:tgtEl>
                                        <p:attrNameLst>
                                          <p:attrName>style.visibility</p:attrName>
                                        </p:attrNameLst>
                                      </p:cBhvr>
                                      <p:to>
                                        <p:strVal val="visible"/>
                                      </p:to>
                                    </p:set>
                                    <p:animEffect transition="in" filter="slide(fromLeft)">
                                      <p:cBhvr>
                                        <p:cTn id="12" dur="500"/>
                                        <p:tgtEl>
                                          <p:spTgt spid="248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d4161281-19ac-4487-8e19-1947623352c0" origin="userSelected">
  <element uid="id_classification_nonbusiness" value=""/>
</sisl>
</file>

<file path=customXml/itemProps1.xml><?xml version="1.0" encoding="utf-8"?>
<ds:datastoreItem xmlns:ds="http://schemas.openxmlformats.org/officeDocument/2006/customXml" ds:itemID="{385D1307-4319-4932-9FAD-1CF1398A0BD4}">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20638</TotalTime>
  <Words>2778</Words>
  <Application>Microsoft Office PowerPoint</Application>
  <PresentationFormat>On-screen Show (4:3)</PresentationFormat>
  <Paragraphs>533</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Using SAS® Dates and Times </vt:lpstr>
      <vt:lpstr>Using SAS Dates and Time</vt:lpstr>
      <vt:lpstr>DATE and TIME Constants</vt:lpstr>
      <vt:lpstr>DATE and TIME Constants</vt:lpstr>
      <vt:lpstr>DATE and TIME FORMATS</vt:lpstr>
      <vt:lpstr>DATE and TIME Constants</vt:lpstr>
      <vt:lpstr>DATE and TIME Constants</vt:lpstr>
      <vt:lpstr>DATE and TIME Constants</vt:lpstr>
      <vt:lpstr>DATE and TIME Constants</vt:lpstr>
      <vt:lpstr>YEARCUTOFF OPTION</vt:lpstr>
      <vt:lpstr>DATE and TIME INFORMATS</vt:lpstr>
      <vt:lpstr>DATE &amp; TIME FUNCTIONS</vt:lpstr>
      <vt:lpstr>DATE &amp; TIME FUNCTIONS</vt:lpstr>
      <vt:lpstr>DATE &amp; TIME FUNCTIONS</vt:lpstr>
      <vt:lpstr>DATE &amp; TIME FUNCTIONS</vt:lpstr>
      <vt:lpstr>DATE &amp; TIME FUNCTIONS</vt:lpstr>
      <vt:lpstr>DATE &amp; TIME FUNCTIONS</vt:lpstr>
      <vt:lpstr>DATE &amp; TIME FUNCTIONS</vt:lpstr>
      <vt:lpstr>DATE &amp; TIME FUNCTIONS</vt:lpstr>
      <vt:lpstr>DATE &amp; TIME FUNCTIONS</vt:lpstr>
      <vt:lpstr>Picture Formats</vt:lpstr>
      <vt:lpstr>Picture Formats</vt:lpstr>
      <vt:lpstr>Speaking of FORMATS</vt:lpstr>
      <vt:lpstr>Using Date/Time with MACROS</vt:lpstr>
      <vt:lpstr>Using Date/Time with MACROS</vt:lpstr>
      <vt:lpstr>Using Date/Time with MACROS</vt:lpstr>
      <vt:lpstr>Using Date/Time with MACROS</vt:lpstr>
      <vt:lpstr>Planning for Mother’s Day</vt:lpstr>
      <vt:lpstr>Planning for Mother’s Day</vt:lpstr>
      <vt:lpstr>Planning for Mother’s Day</vt:lpstr>
      <vt:lpstr>ANY DATE?</vt:lpstr>
      <vt:lpstr>Code to join macroeconmic data</vt:lpstr>
      <vt:lpstr>Code to join macroeconmic data</vt:lpstr>
      <vt:lpstr>Code to read in macroeconmic data</vt:lpstr>
      <vt:lpstr>PowerPoint Presentation</vt:lpstr>
      <vt:lpstr>References</vt:lpstr>
      <vt:lpstr>Questions?  Comments?   Concerns?</vt:lpstr>
    </vt:vector>
  </TitlesOfParts>
  <Company>Barclays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4</dc:title>
  <dc:creator>Bilenas, Jonas : LIC New York</dc:creator>
  <cp:lastModifiedBy>schechter</cp:lastModifiedBy>
  <cp:revision>76</cp:revision>
  <dcterms:created xsi:type="dcterms:W3CDTF">2017-03-08T13:16:17Z</dcterms:created>
  <dcterms:modified xsi:type="dcterms:W3CDTF">2017-04-25T15:01:46Z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f4adec4b-c441-41e8-8c32-b669e836ad47</vt:lpwstr>
  </property>
  <property fmtid="{D5CDD505-2E9C-101B-9397-08002B2CF9AE}" pid="3" name="bjSaver">
    <vt:lpwstr>qCQrgmtLWKBSQ+JovR7NUKwA0Xk7yoSq</vt:lpwstr>
  </property>
  <property fmtid="{D5CDD505-2E9C-101B-9397-08002B2CF9AE}" pid="4" name="bjDocumentLabelXML">
    <vt:lpwstr>&lt;?xml version="1.0" encoding="us-ascii"?&gt;&lt;sisl xmlns:xsi="http://www.w3.org/2001/XMLSchema-instance" xmlns:xsd="http://www.w3.org/2001/XMLSchema" sislVersion="0" policy="d4161281-19ac-4487-8e19-1947623352c0" origin="userSelected" xmlns="http://www.boldonj</vt:lpwstr>
  </property>
  <property fmtid="{D5CDD505-2E9C-101B-9397-08002B2CF9AE}" pid="5" name="bjDocumentLabelXML-0">
    <vt:lpwstr>ames.com/2008/01/sie/internal/label"&gt;&lt;element uid="id_classification_nonbusiness" value="" /&gt;&lt;/sisl&gt;</vt:lpwstr>
  </property>
  <property fmtid="{D5CDD505-2E9C-101B-9397-08002B2CF9AE}" pid="6" name="bjDocumentSecurityLabel">
    <vt:lpwstr>Unrestricted</vt:lpwstr>
  </property>
  <property fmtid="{D5CDD505-2E9C-101B-9397-08002B2CF9AE}" pid="7" name="BarclaysDC">
    <vt:lpwstr>XBCLASS_UNR</vt:lpwstr>
  </property>
  <property fmtid="{D5CDD505-2E9C-101B-9397-08002B2CF9AE}" pid="8" name="_AdHocReviewCycleID">
    <vt:i4>1364772367</vt:i4>
  </property>
  <property fmtid="{D5CDD505-2E9C-101B-9397-08002B2CF9AE}" pid="9" name="_NewReviewCycle">
    <vt:lpwstr/>
  </property>
  <property fmtid="{D5CDD505-2E9C-101B-9397-08002B2CF9AE}" pid="10" name="_EmailSubject">
    <vt:lpwstr>My Presentation to post on PhilaSUG website.</vt:lpwstr>
  </property>
  <property fmtid="{D5CDD505-2E9C-101B-9397-08002B2CF9AE}" pid="11" name="_AuthorEmail">
    <vt:lpwstr>Jonas.Bilenas@barclayscorp.com</vt:lpwstr>
  </property>
  <property fmtid="{D5CDD505-2E9C-101B-9397-08002B2CF9AE}" pid="12" name="_AuthorEmailDisplayName">
    <vt:lpwstr>Bilenas, Jonas : LIC New York</vt:lpwstr>
  </property>
</Properties>
</file>